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E9581C8D-A7D4-49DB-B4BB-BA4B7F2CF007}" type="datetimeFigureOut">
              <a:rPr lang="id-ID" smtClean="0"/>
              <a:pPr/>
              <a:t>20/11/2015</a:t>
            </a:fld>
            <a:endParaRPr lang="id-ID"/>
          </a:p>
        </p:txBody>
      </p:sp>
      <p:sp>
        <p:nvSpPr>
          <p:cNvPr id="16" name="Slide Number Placeholder 15"/>
          <p:cNvSpPr>
            <a:spLocks noGrp="1"/>
          </p:cNvSpPr>
          <p:nvPr>
            <p:ph type="sldNum" sz="quarter" idx="11"/>
          </p:nvPr>
        </p:nvSpPr>
        <p:spPr/>
        <p:txBody>
          <a:bodyPr/>
          <a:lstStyle/>
          <a:p>
            <a:fld id="{67591316-958C-4270-8197-A5487857728F}" type="slidenum">
              <a:rPr lang="id-ID" smtClean="0"/>
              <a:pPr/>
              <a:t>‹#›</a:t>
            </a:fld>
            <a:endParaRPr lang="id-ID"/>
          </a:p>
        </p:txBody>
      </p:sp>
      <p:sp>
        <p:nvSpPr>
          <p:cNvPr id="17" name="Footer Placeholder 16"/>
          <p:cNvSpPr>
            <a:spLocks noGrp="1"/>
          </p:cNvSpPr>
          <p:nvPr>
            <p:ph type="ftr" sz="quarter" idx="12"/>
          </p:nvPr>
        </p:nvSpPr>
        <p:spPr/>
        <p:txBody>
          <a:bodyPr/>
          <a:lstStyle/>
          <a:p>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9581C8D-A7D4-49DB-B4BB-BA4B7F2CF007}" type="datetimeFigureOut">
              <a:rPr lang="id-ID" smtClean="0"/>
              <a:pPr/>
              <a:t>20/11/2015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7591316-958C-4270-8197-A5487857728F}"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9581C8D-A7D4-49DB-B4BB-BA4B7F2CF007}" type="datetimeFigureOut">
              <a:rPr lang="id-ID" smtClean="0"/>
              <a:pPr/>
              <a:t>20/11/2015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7591316-958C-4270-8197-A5487857728F}"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E9581C8D-A7D4-49DB-B4BB-BA4B7F2CF007}" type="datetimeFigureOut">
              <a:rPr lang="id-ID" smtClean="0"/>
              <a:pPr/>
              <a:t>20/11/2015</a:t>
            </a:fld>
            <a:endParaRPr lang="id-ID"/>
          </a:p>
        </p:txBody>
      </p:sp>
      <p:sp>
        <p:nvSpPr>
          <p:cNvPr id="15" name="Slide Number Placeholder 14"/>
          <p:cNvSpPr>
            <a:spLocks noGrp="1"/>
          </p:cNvSpPr>
          <p:nvPr>
            <p:ph type="sldNum" sz="quarter" idx="15"/>
          </p:nvPr>
        </p:nvSpPr>
        <p:spPr/>
        <p:txBody>
          <a:bodyPr/>
          <a:lstStyle>
            <a:lvl1pPr algn="ctr">
              <a:defRPr/>
            </a:lvl1pPr>
          </a:lstStyle>
          <a:p>
            <a:fld id="{67591316-958C-4270-8197-A5487857728F}" type="slidenum">
              <a:rPr lang="id-ID" smtClean="0"/>
              <a:pPr/>
              <a:t>‹#›</a:t>
            </a:fld>
            <a:endParaRPr lang="id-ID"/>
          </a:p>
        </p:txBody>
      </p:sp>
      <p:sp>
        <p:nvSpPr>
          <p:cNvPr id="16" name="Footer Placeholder 15"/>
          <p:cNvSpPr>
            <a:spLocks noGrp="1"/>
          </p:cNvSpPr>
          <p:nvPr>
            <p:ph type="ftr" sz="quarter" idx="16"/>
          </p:nvPr>
        </p:nvSpPr>
        <p:spPr/>
        <p:txBody>
          <a:bodyPr/>
          <a:lstStyle/>
          <a:p>
            <a:endParaRPr lang="id-ID"/>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9581C8D-A7D4-49DB-B4BB-BA4B7F2CF007}" type="datetimeFigureOut">
              <a:rPr lang="id-ID" smtClean="0"/>
              <a:pPr/>
              <a:t>20/11/2015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7591316-958C-4270-8197-A5487857728F}" type="slidenum">
              <a:rPr lang="id-ID" smtClean="0"/>
              <a:pPr/>
              <a:t>‹#›</a:t>
            </a:fld>
            <a:endParaRPr lang="id-ID"/>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581C8D-A7D4-49DB-B4BB-BA4B7F2CF007}" type="datetimeFigureOut">
              <a:rPr lang="id-ID" smtClean="0"/>
              <a:pPr/>
              <a:t>20/11/2015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7591316-958C-4270-8197-A5487857728F}" type="slidenum">
              <a:rPr lang="id-ID" smtClean="0"/>
              <a:pPr/>
              <a:t>‹#›</a:t>
            </a:fld>
            <a:endParaRPr lang="id-ID"/>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67591316-958C-4270-8197-A5487857728F}" type="slidenum">
              <a:rPr lang="id-ID" smtClean="0"/>
              <a:pPr/>
              <a:t>‹#›</a:t>
            </a:fld>
            <a:endParaRPr lang="id-ID"/>
          </a:p>
        </p:txBody>
      </p:sp>
      <p:sp>
        <p:nvSpPr>
          <p:cNvPr id="8" name="Footer Placeholder 7"/>
          <p:cNvSpPr>
            <a:spLocks noGrp="1"/>
          </p:cNvSpPr>
          <p:nvPr>
            <p:ph type="ftr" sz="quarter" idx="11"/>
          </p:nvPr>
        </p:nvSpPr>
        <p:spPr/>
        <p:txBody>
          <a:bodyPr/>
          <a:lstStyle/>
          <a:p>
            <a:endParaRPr lang="id-ID"/>
          </a:p>
        </p:txBody>
      </p:sp>
      <p:sp>
        <p:nvSpPr>
          <p:cNvPr id="7" name="Date Placeholder 6"/>
          <p:cNvSpPr>
            <a:spLocks noGrp="1"/>
          </p:cNvSpPr>
          <p:nvPr>
            <p:ph type="dt" sz="half" idx="10"/>
          </p:nvPr>
        </p:nvSpPr>
        <p:spPr/>
        <p:txBody>
          <a:bodyPr/>
          <a:lstStyle/>
          <a:p>
            <a:fld id="{E9581C8D-A7D4-49DB-B4BB-BA4B7F2CF007}" type="datetimeFigureOut">
              <a:rPr lang="id-ID" smtClean="0"/>
              <a:pPr/>
              <a:t>20/11/2015</a:t>
            </a:fld>
            <a:endParaRPr lang="id-ID"/>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9581C8D-A7D4-49DB-B4BB-BA4B7F2CF007}" type="datetimeFigureOut">
              <a:rPr lang="id-ID" smtClean="0"/>
              <a:pPr/>
              <a:t>20/11/2015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67591316-958C-4270-8197-A5487857728F}" type="slidenum">
              <a:rPr lang="id-ID" smtClean="0"/>
              <a:pPr/>
              <a:t>‹#›</a:t>
            </a:fld>
            <a:endParaRPr lang="id-ID"/>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581C8D-A7D4-49DB-B4BB-BA4B7F2CF007}" type="datetimeFigureOut">
              <a:rPr lang="id-ID" smtClean="0"/>
              <a:pPr/>
              <a:t>20/11/2015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67591316-958C-4270-8197-A5487857728F}"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E9581C8D-A7D4-49DB-B4BB-BA4B7F2CF007}" type="datetimeFigureOut">
              <a:rPr lang="id-ID" smtClean="0"/>
              <a:pPr/>
              <a:t>20/11/2015</a:t>
            </a:fld>
            <a:endParaRPr lang="id-ID"/>
          </a:p>
        </p:txBody>
      </p:sp>
      <p:sp>
        <p:nvSpPr>
          <p:cNvPr id="9" name="Slide Number Placeholder 8"/>
          <p:cNvSpPr>
            <a:spLocks noGrp="1"/>
          </p:cNvSpPr>
          <p:nvPr>
            <p:ph type="sldNum" sz="quarter" idx="15"/>
          </p:nvPr>
        </p:nvSpPr>
        <p:spPr/>
        <p:txBody>
          <a:bodyPr/>
          <a:lstStyle/>
          <a:p>
            <a:fld id="{67591316-958C-4270-8197-A5487857728F}" type="slidenum">
              <a:rPr lang="id-ID" smtClean="0"/>
              <a:pPr/>
              <a:t>‹#›</a:t>
            </a:fld>
            <a:endParaRPr lang="id-ID"/>
          </a:p>
        </p:txBody>
      </p:sp>
      <p:sp>
        <p:nvSpPr>
          <p:cNvPr id="10" name="Footer Placeholder 9"/>
          <p:cNvSpPr>
            <a:spLocks noGrp="1"/>
          </p:cNvSpPr>
          <p:nvPr>
            <p:ph type="ftr" sz="quarter" idx="16"/>
          </p:nvPr>
        </p:nvSpPr>
        <p:spPr/>
        <p:txBody>
          <a:bodyPr/>
          <a:lstStyle/>
          <a:p>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E9581C8D-A7D4-49DB-B4BB-BA4B7F2CF007}" type="datetimeFigureOut">
              <a:rPr lang="id-ID" smtClean="0"/>
              <a:pPr/>
              <a:t>20/11/2015</a:t>
            </a:fld>
            <a:endParaRPr lang="id-ID"/>
          </a:p>
        </p:txBody>
      </p:sp>
      <p:sp>
        <p:nvSpPr>
          <p:cNvPr id="9" name="Slide Number Placeholder 8"/>
          <p:cNvSpPr>
            <a:spLocks noGrp="1"/>
          </p:cNvSpPr>
          <p:nvPr>
            <p:ph type="sldNum" sz="quarter" idx="11"/>
          </p:nvPr>
        </p:nvSpPr>
        <p:spPr/>
        <p:txBody>
          <a:bodyPr/>
          <a:lstStyle/>
          <a:p>
            <a:fld id="{67591316-958C-4270-8197-A5487857728F}" type="slidenum">
              <a:rPr lang="id-ID" smtClean="0"/>
              <a:pPr/>
              <a:t>‹#›</a:t>
            </a:fld>
            <a:endParaRPr lang="id-ID"/>
          </a:p>
        </p:txBody>
      </p:sp>
      <p:sp>
        <p:nvSpPr>
          <p:cNvPr id="10" name="Footer Placeholder 9"/>
          <p:cNvSpPr>
            <a:spLocks noGrp="1"/>
          </p:cNvSpPr>
          <p:nvPr>
            <p:ph type="ftr" sz="quarter" idx="12"/>
          </p:nvPr>
        </p:nvSpPr>
        <p:spPr/>
        <p:txBody>
          <a:bodyPr/>
          <a:lstStyle/>
          <a:p>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E9581C8D-A7D4-49DB-B4BB-BA4B7F2CF007}" type="datetimeFigureOut">
              <a:rPr lang="id-ID" smtClean="0"/>
              <a:pPr/>
              <a:t>20/11/2015</a:t>
            </a:fld>
            <a:endParaRPr lang="id-ID"/>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id-ID"/>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67591316-958C-4270-8197-A5487857728F}" type="slidenum">
              <a:rPr lang="id-ID" smtClean="0"/>
              <a:pPr/>
              <a:t>‹#›</a:t>
            </a:fld>
            <a:endParaRPr lang="id-ID"/>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4.xml"/><Relationship Id="rId1" Type="http://schemas.openxmlformats.org/officeDocument/2006/relationships/slideLayout" Target="../slideLayouts/slideLayout2.xml"/><Relationship Id="rId4" Type="http://schemas.openxmlformats.org/officeDocument/2006/relationships/slide" Target="slide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143108" y="3714752"/>
            <a:ext cx="4500594" cy="2424114"/>
          </a:xfrm>
        </p:spPr>
        <p:txBody>
          <a:bodyPr>
            <a:normAutofit fontScale="92500" lnSpcReduction="20000"/>
          </a:bodyPr>
          <a:lstStyle/>
          <a:p>
            <a:r>
              <a:rPr lang="id-ID" dirty="0" smtClean="0">
                <a:solidFill>
                  <a:schemeClr val="tx1"/>
                </a:solidFill>
                <a:latin typeface="Brush Script Std" pitchFamily="66" charset="0"/>
              </a:rPr>
              <a:t>KELOMPOK 1</a:t>
            </a:r>
          </a:p>
          <a:p>
            <a:pPr marL="514350" indent="-514350"/>
            <a:r>
              <a:rPr lang="id-ID" dirty="0" smtClean="0">
                <a:solidFill>
                  <a:schemeClr val="tx1"/>
                </a:solidFill>
                <a:latin typeface="Brush Script Std" pitchFamily="66" charset="0"/>
              </a:rPr>
              <a:t>Wasilah	5402415001</a:t>
            </a:r>
          </a:p>
          <a:p>
            <a:pPr marL="514350" indent="-514350"/>
            <a:r>
              <a:rPr lang="id-ID" dirty="0" smtClean="0">
                <a:solidFill>
                  <a:schemeClr val="tx1"/>
                </a:solidFill>
                <a:latin typeface="Brush Script Std" pitchFamily="66" charset="0"/>
              </a:rPr>
              <a:t> Ina shintia	5402415002</a:t>
            </a:r>
          </a:p>
          <a:p>
            <a:pPr marL="514350" indent="-514350"/>
            <a:r>
              <a:rPr lang="id-ID" dirty="0">
                <a:solidFill>
                  <a:schemeClr val="tx1"/>
                </a:solidFill>
                <a:latin typeface="Brush Script Std" pitchFamily="66" charset="0"/>
              </a:rPr>
              <a:t> </a:t>
            </a:r>
            <a:r>
              <a:rPr lang="id-ID" dirty="0" smtClean="0">
                <a:solidFill>
                  <a:schemeClr val="tx1"/>
                </a:solidFill>
                <a:latin typeface="Brush Script Std" pitchFamily="66" charset="0"/>
              </a:rPr>
              <a:t>Sofa		5402415012</a:t>
            </a:r>
          </a:p>
          <a:p>
            <a:pPr marL="514350" indent="-514350"/>
            <a:r>
              <a:rPr lang="id-ID" dirty="0">
                <a:solidFill>
                  <a:schemeClr val="tx1"/>
                </a:solidFill>
                <a:latin typeface="Brush Script Std" pitchFamily="66" charset="0"/>
              </a:rPr>
              <a:t> </a:t>
            </a:r>
            <a:r>
              <a:rPr lang="id-ID" dirty="0" smtClean="0">
                <a:solidFill>
                  <a:schemeClr val="tx1"/>
                </a:solidFill>
                <a:latin typeface="Brush Script Std" pitchFamily="66" charset="0"/>
              </a:rPr>
              <a:t>Anggit Oviana 5402415019</a:t>
            </a:r>
          </a:p>
          <a:p>
            <a:pPr marL="514350" indent="-514350"/>
            <a:r>
              <a:rPr lang="id-ID" dirty="0">
                <a:solidFill>
                  <a:schemeClr val="tx1"/>
                </a:solidFill>
                <a:latin typeface="Brush Script Std" pitchFamily="66" charset="0"/>
              </a:rPr>
              <a:t> </a:t>
            </a:r>
            <a:r>
              <a:rPr lang="id-ID" dirty="0" smtClean="0">
                <a:solidFill>
                  <a:schemeClr val="tx1"/>
                </a:solidFill>
                <a:latin typeface="Brush Script Std" pitchFamily="66" charset="0"/>
              </a:rPr>
              <a:t>Meyti Farah M 5402415018</a:t>
            </a:r>
          </a:p>
          <a:p>
            <a:pPr marL="514350" indent="-514350"/>
            <a:r>
              <a:rPr lang="id-ID" dirty="0" smtClean="0">
                <a:solidFill>
                  <a:schemeClr val="tx1"/>
                </a:solidFill>
                <a:latin typeface="Brush Script Std" pitchFamily="66" charset="0"/>
              </a:rPr>
              <a:t>		</a:t>
            </a:r>
          </a:p>
        </p:txBody>
      </p:sp>
      <p:sp>
        <p:nvSpPr>
          <p:cNvPr id="2" name="Title 1"/>
          <p:cNvSpPr>
            <a:spLocks noGrp="1"/>
          </p:cNvSpPr>
          <p:nvPr>
            <p:ph type="ctrTitle"/>
          </p:nvPr>
        </p:nvSpPr>
        <p:spPr>
          <a:xfrm>
            <a:off x="685800" y="857233"/>
            <a:ext cx="7772400" cy="1500197"/>
          </a:xfrm>
        </p:spPr>
        <p:txBody>
          <a:bodyPr/>
          <a:lstStyle/>
          <a:p>
            <a:r>
              <a:rPr lang="id-ID" sz="8800" dirty="0" smtClean="0">
                <a:latin typeface="Mistral" pitchFamily="66" charset="0"/>
              </a:rPr>
              <a:t>CO-OPERATION</a:t>
            </a:r>
            <a:endParaRPr lang="id-ID" sz="8800" dirty="0">
              <a:latin typeface="Mistral" pitchFamily="66"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3"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0" end="0"/>
                                            </p:txEl>
                                          </p:spTgt>
                                        </p:tgtEl>
                                      </p:cBhvr>
                                    </p:animEffect>
                                  </p:childTnLst>
                                </p:cTn>
                              </p:par>
                              <p:par>
                                <p:cTn id="15" presetID="55"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9" dur="1000"/>
                                        <p:tgtEl>
                                          <p:spTgt spid="3">
                                            <p:txEl>
                                              <p:pRg st="1" end="1"/>
                                            </p:txEl>
                                          </p:spTgt>
                                        </p:tgtEl>
                                      </p:cBhvr>
                                    </p:animEffect>
                                  </p:childTnLst>
                                </p:cTn>
                              </p:par>
                              <p:par>
                                <p:cTn id="20" presetID="55" presetClass="entr" presetSubtype="0"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p:cTn id="22"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3"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4" dur="1000"/>
                                        <p:tgtEl>
                                          <p:spTgt spid="3">
                                            <p:txEl>
                                              <p:pRg st="2" end="2"/>
                                            </p:txEl>
                                          </p:spTgt>
                                        </p:tgtEl>
                                      </p:cBhvr>
                                    </p:animEffect>
                                  </p:childTnLst>
                                </p:cTn>
                              </p:par>
                              <p:par>
                                <p:cTn id="25" presetID="55"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8"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9" dur="1000"/>
                                        <p:tgtEl>
                                          <p:spTgt spid="3">
                                            <p:txEl>
                                              <p:pRg st="3" end="3"/>
                                            </p:txEl>
                                          </p:spTgt>
                                        </p:tgtEl>
                                      </p:cBhvr>
                                    </p:animEffect>
                                  </p:childTnLst>
                                </p:cTn>
                              </p:par>
                              <p:par>
                                <p:cTn id="30" presetID="55" presetClass="entr" presetSubtype="0" fill="hold" nodeType="with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 calcmode="lin" valueType="num">
                                      <p:cBhvr>
                                        <p:cTn id="32"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33"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4" dur="1000"/>
                                        <p:tgtEl>
                                          <p:spTgt spid="3">
                                            <p:txEl>
                                              <p:pRg st="4" end="4"/>
                                            </p:txEl>
                                          </p:spTgt>
                                        </p:tgtEl>
                                      </p:cBhvr>
                                    </p:animEffect>
                                  </p:childTnLst>
                                </p:cTn>
                              </p:par>
                              <p:par>
                                <p:cTn id="35" presetID="55"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strVal val="#ppt_w*0.70"/>
                                          </p:val>
                                        </p:tav>
                                        <p:tav tm="100000">
                                          <p:val>
                                            <p:strVal val="#ppt_w"/>
                                          </p:val>
                                        </p:tav>
                                      </p:tavLst>
                                    </p:anim>
                                    <p:anim calcmode="lin" valueType="num">
                                      <p:cBhvr>
                                        <p:cTn id="38"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39" dur="1000"/>
                                        <p:tgtEl>
                                          <p:spTgt spid="3">
                                            <p:txEl>
                                              <p:pRg st="5" end="5"/>
                                            </p:txEl>
                                          </p:spTgt>
                                        </p:tgtEl>
                                      </p:cBhvr>
                                    </p:animEffect>
                                  </p:childTnLst>
                                </p:cTn>
                              </p:par>
                              <p:par>
                                <p:cTn id="40" presetID="55" presetClass="entr" presetSubtype="0" fill="hold" nodeType="with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43"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Rectangle 2"/>
          <p:cNvSpPr/>
          <p:nvPr/>
        </p:nvSpPr>
        <p:spPr>
          <a:xfrm>
            <a:off x="571472" y="2535318"/>
            <a:ext cx="7215238" cy="1569660"/>
          </a:xfrm>
          <a:prstGeom prst="rect">
            <a:avLst/>
          </a:prstGeom>
          <a:noFill/>
        </p:spPr>
        <p:txBody>
          <a:bodyPr wrap="square" lIns="91440" tIns="45720" rIns="91440" bIns="45720">
            <a:spAutoFit/>
          </a:bodyPr>
          <a:lstStyle/>
          <a:p>
            <a:pPr algn="ctr"/>
            <a:r>
              <a:rPr lang="id-ID" sz="9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Mistral" pitchFamily="66" charset="0"/>
              </a:rPr>
              <a:t>Terima kasih</a:t>
            </a:r>
            <a:endParaRPr lang="en-US" sz="96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latin typeface="Mistral"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5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5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757758"/>
          </a:xfrm>
        </p:spPr>
        <p:txBody>
          <a:bodyPr>
            <a:normAutofit fontScale="92500"/>
          </a:bodyPr>
          <a:lstStyle/>
          <a:p>
            <a:pPr lvl="0"/>
            <a:r>
              <a:rPr lang="id-ID" sz="2800" dirty="0">
                <a:latin typeface="Lucida Calligraphy" pitchFamily="66" charset="0"/>
              </a:rPr>
              <a:t>bentuk kerjasama yang dilakukan dengan cara menerima unsur unsur baru dalam kepemimpinan atau pelaksanaan politik dalam suatu organisasi sebagi salah satu cara untuk menghindari terjadinya keguncangan dalam stabilitas organisasi yang bersangkutan.</a:t>
            </a:r>
          </a:p>
          <a:p>
            <a:r>
              <a:rPr lang="id-ID" sz="2800" dirty="0">
                <a:latin typeface="Lucida Calligraphy" pitchFamily="66" charset="0"/>
              </a:rPr>
              <a:t>misalnya untuk meningkatan kualitas pendidikan,pemerintah mengganti model kurikulum yang lama dengan menerapkan kurikulum yang baru</a:t>
            </a:r>
          </a:p>
        </p:txBody>
      </p:sp>
      <p:sp>
        <p:nvSpPr>
          <p:cNvPr id="2" name="Title 1"/>
          <p:cNvSpPr>
            <a:spLocks noGrp="1"/>
          </p:cNvSpPr>
          <p:nvPr>
            <p:ph type="title"/>
          </p:nvPr>
        </p:nvSpPr>
        <p:spPr/>
        <p:txBody>
          <a:bodyPr/>
          <a:lstStyle/>
          <a:p>
            <a:r>
              <a:rPr lang="id-ID" dirty="0" smtClean="0"/>
              <a:t>Co-operation</a:t>
            </a:r>
            <a:endParaRPr lang="id-ID"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id-ID" dirty="0"/>
          </a:p>
        </p:txBody>
      </p:sp>
      <p:sp>
        <p:nvSpPr>
          <p:cNvPr id="2" name="Title 1"/>
          <p:cNvSpPr>
            <a:spLocks noGrp="1"/>
          </p:cNvSpPr>
          <p:nvPr>
            <p:ph type="title"/>
          </p:nvPr>
        </p:nvSpPr>
        <p:spPr/>
        <p:txBody>
          <a:bodyPr>
            <a:normAutofit fontScale="90000"/>
          </a:bodyPr>
          <a:lstStyle/>
          <a:p>
            <a:pPr lvl="0"/>
            <a:r>
              <a:rPr lang="id-ID" dirty="0"/>
              <a:t>Cooperation mencakup 3 hal yaitu </a:t>
            </a:r>
            <a:br>
              <a:rPr lang="id-ID" dirty="0"/>
            </a:br>
            <a:endParaRPr lang="id-ID" dirty="0"/>
          </a:p>
        </p:txBody>
      </p:sp>
      <p:sp>
        <p:nvSpPr>
          <p:cNvPr id="4" name="Oval 3">
            <a:hlinkClick r:id="rId2" action="ppaction://hlinksldjump"/>
          </p:cNvPr>
          <p:cNvSpPr/>
          <p:nvPr/>
        </p:nvSpPr>
        <p:spPr>
          <a:xfrm>
            <a:off x="928662" y="2143116"/>
            <a:ext cx="3071834" cy="1571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200" dirty="0" smtClean="0"/>
              <a:t>Bargaining</a:t>
            </a:r>
            <a:r>
              <a:rPr lang="id-ID" dirty="0" smtClean="0"/>
              <a:t> </a:t>
            </a:r>
            <a:endParaRPr lang="id-ID" dirty="0"/>
          </a:p>
        </p:txBody>
      </p:sp>
      <p:sp>
        <p:nvSpPr>
          <p:cNvPr id="6" name="Oval 5">
            <a:hlinkClick r:id="rId3" action="ppaction://hlinksldjump"/>
          </p:cNvPr>
          <p:cNvSpPr/>
          <p:nvPr/>
        </p:nvSpPr>
        <p:spPr>
          <a:xfrm>
            <a:off x="3357554" y="4143380"/>
            <a:ext cx="2928958" cy="1571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200" dirty="0" smtClean="0"/>
              <a:t>Coalition </a:t>
            </a:r>
            <a:endParaRPr lang="id-ID" sz="3200" dirty="0"/>
          </a:p>
        </p:txBody>
      </p:sp>
      <p:sp>
        <p:nvSpPr>
          <p:cNvPr id="7" name="Oval 6">
            <a:hlinkClick r:id="rId4" action="ppaction://hlinksldjump"/>
          </p:cNvPr>
          <p:cNvSpPr/>
          <p:nvPr/>
        </p:nvSpPr>
        <p:spPr>
          <a:xfrm>
            <a:off x="5357818" y="2143116"/>
            <a:ext cx="3071834" cy="1571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200" dirty="0" smtClean="0"/>
              <a:t>Cooptation </a:t>
            </a:r>
            <a:endParaRPr lang="id-ID" sz="3200"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17589"/>
            <a:ext cx="8229600" cy="5483245"/>
          </a:xfrm>
        </p:spPr>
        <p:txBody>
          <a:bodyPr>
            <a:normAutofit lnSpcReduction="10000"/>
          </a:bodyPr>
          <a:lstStyle/>
          <a:p>
            <a:pPr lvl="0"/>
            <a:r>
              <a:rPr lang="id-ID" sz="3200" dirty="0">
                <a:latin typeface="Lucida Calligraphy" pitchFamily="66" charset="0"/>
              </a:rPr>
              <a:t>Bergaining adalah penawaran atau </a:t>
            </a:r>
            <a:r>
              <a:rPr lang="id-ID" sz="3200" dirty="0" smtClean="0">
                <a:latin typeface="Lucida Calligraphy" pitchFamily="66" charset="0"/>
              </a:rPr>
              <a:t>perjanjian </a:t>
            </a:r>
            <a:r>
              <a:rPr lang="id-ID" sz="3200" dirty="0">
                <a:latin typeface="Lucida Calligraphy" pitchFamily="66" charset="0"/>
              </a:rPr>
              <a:t>tukar menukar barang atau jasa. Bergaining berhubungan dengan perdagangan dimana ada pelaksanaan perjanjian antara kedua belah pihak untuk melakukan pertukaran barang dan jasa. Dengan perjanjian tersebut kedua belah pihak bisa dengan leluasa untuk melakukan tawar menawar harga. </a:t>
            </a:r>
          </a:p>
        </p:txBody>
      </p:sp>
      <p:sp>
        <p:nvSpPr>
          <p:cNvPr id="5" name="Action Button: End 4">
            <a:hlinkClick r:id="" action="ppaction://hlinkshowjump?jump=nextslide" highlightClick="1"/>
          </p:cNvPr>
          <p:cNvSpPr/>
          <p:nvPr/>
        </p:nvSpPr>
        <p:spPr>
          <a:xfrm>
            <a:off x="8429652" y="6429396"/>
            <a:ext cx="500066" cy="42860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edg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42910" y="1582340"/>
            <a:ext cx="7643866" cy="4031873"/>
          </a:xfrm>
          <a:prstGeom prst="rect">
            <a:avLst/>
          </a:prstGeom>
        </p:spPr>
        <p:txBody>
          <a:bodyPr wrap="square">
            <a:spAutoFit/>
          </a:bodyPr>
          <a:lstStyle/>
          <a:p>
            <a:pPr lvl="0"/>
            <a:endParaRPr lang="id-ID" sz="3200" dirty="0">
              <a:latin typeface="Lucida Calligraphy" pitchFamily="66" charset="0"/>
            </a:endParaRPr>
          </a:p>
          <a:p>
            <a:r>
              <a:rPr lang="id-ID" sz="3200" dirty="0">
                <a:latin typeface="Lucida Calligraphy" pitchFamily="66" charset="0"/>
              </a:rPr>
              <a:t>Contoh : bergaining sering dilakukan di pasar, yang memiliki hak bergaining lebih tinggi adalah pembeli, sedangkan penjual akan mengimbangi bergaining pembeli agar menjadi brgaining yang positif. </a:t>
            </a:r>
          </a:p>
        </p:txBody>
      </p:sp>
      <p:sp>
        <p:nvSpPr>
          <p:cNvPr id="5" name="Action Button: Home 4">
            <a:hlinkClick r:id="rId2" action="ppaction://hlinksldjump" highlightClick="1"/>
          </p:cNvPr>
          <p:cNvSpPr/>
          <p:nvPr/>
        </p:nvSpPr>
        <p:spPr>
          <a:xfrm>
            <a:off x="8429652" y="6357958"/>
            <a:ext cx="571504" cy="500042"/>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down)">
                                      <p:cBhvr>
                                        <p:cTn id="7" dur="2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57298"/>
            <a:ext cx="8229600" cy="5483245"/>
          </a:xfrm>
        </p:spPr>
        <p:txBody>
          <a:bodyPr>
            <a:normAutofit/>
          </a:bodyPr>
          <a:lstStyle/>
          <a:p>
            <a:pPr lvl="0"/>
            <a:r>
              <a:rPr lang="id-ID" sz="2800" dirty="0">
                <a:latin typeface="Lucida Calligraphy" pitchFamily="66" charset="0"/>
              </a:rPr>
              <a:t>Menurut KBBI cooptation adalah pemilihan anggota baru dari suatu badan musyawarah oleh anggota yang sudah ada. Sumber lain menyebutkan cooptation berarti usaha kearah kerjasama yang dilakukan dengan jalan menyepakati pimpinan yang akan ditunjuk untuk mengendalikan jalannya organisasi atau kelompok, atau dengan kata lain kerja sama dalam bentuk mau menerima pendapat orang lain atau ide orang lain atau kelompok lain. </a:t>
            </a:r>
          </a:p>
        </p:txBody>
      </p:sp>
      <p:sp>
        <p:nvSpPr>
          <p:cNvPr id="4" name="Action Button: End 3">
            <a:hlinkClick r:id="" action="ppaction://hlinkshowjump?jump=nextslide" highlightClick="1"/>
          </p:cNvPr>
          <p:cNvSpPr/>
          <p:nvPr/>
        </p:nvSpPr>
        <p:spPr>
          <a:xfrm>
            <a:off x="8429652" y="6500834"/>
            <a:ext cx="428628" cy="357166"/>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17655"/>
            <a:ext cx="8229600" cy="5626121"/>
          </a:xfrm>
        </p:spPr>
        <p:txBody>
          <a:bodyPr/>
          <a:lstStyle/>
          <a:p>
            <a:r>
              <a:rPr lang="id-ID" sz="2800" dirty="0" smtClean="0">
                <a:latin typeface="Lucida Calligraphy" pitchFamily="66" charset="0"/>
              </a:rPr>
              <a:t>Contoh : pemerintah republik indonesia mengambil kebijakan dalam rangka memenuhi kebutuhan stok beras dalam negeri mengadakan perjanjian tukar menukar beras dengan </a:t>
            </a:r>
            <a:r>
              <a:rPr lang="id-ID" sz="2800" dirty="0">
                <a:latin typeface="Lucida Calligraphy" pitchFamily="66" charset="0"/>
              </a:rPr>
              <a:t>peralatan </a:t>
            </a:r>
            <a:r>
              <a:rPr lang="id-ID" sz="2800" dirty="0" smtClean="0">
                <a:latin typeface="Lucida Calligraphy" pitchFamily="66" charset="0"/>
              </a:rPr>
              <a:t>atau </a:t>
            </a:r>
            <a:r>
              <a:rPr lang="id-ID" sz="2800" dirty="0">
                <a:latin typeface="Lucida Calligraphy" pitchFamily="66" charset="0"/>
              </a:rPr>
              <a:t>persenjataan yang dibutuhkan negara tetangga, dan warga indonesia harus patuh akan keputusan yang diambil pemerintah.</a:t>
            </a:r>
            <a:endParaRPr lang="id-ID" sz="2800" dirty="0" smtClean="0">
              <a:latin typeface="Lucida Calligraphy" pitchFamily="66" charset="0"/>
            </a:endParaRPr>
          </a:p>
          <a:p>
            <a:endParaRPr lang="id-ID" dirty="0">
              <a:latin typeface="Lucida Calligraphy" pitchFamily="66" charset="0"/>
            </a:endParaRPr>
          </a:p>
        </p:txBody>
      </p:sp>
      <p:sp>
        <p:nvSpPr>
          <p:cNvPr id="4" name="Action Button: Home 3">
            <a:hlinkClick r:id="rId2" action="ppaction://hlinksldjump" highlightClick="1"/>
          </p:cNvPr>
          <p:cNvSpPr/>
          <p:nvPr/>
        </p:nvSpPr>
        <p:spPr>
          <a:xfrm>
            <a:off x="8572528" y="6357958"/>
            <a:ext cx="571472" cy="500042"/>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style.rotation</p:attrName>
                                        </p:attrNameLst>
                                      </p:cBhvr>
                                      <p:tavLst>
                                        <p:tav tm="0">
                                          <p:val>
                                            <p:fltVal val="720"/>
                                          </p:val>
                                        </p:tav>
                                        <p:tav tm="100000">
                                          <p:val>
                                            <p:fltVal val="0"/>
                                          </p:val>
                                        </p:tav>
                                      </p:tavLst>
                                    </p:anim>
                                    <p:anim calcmode="lin" valueType="num">
                                      <p:cBhvr>
                                        <p:cTn id="9"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0" dur="2000" fill="hold"/>
                                        <p:tgtEl>
                                          <p:spTgt spid="3">
                                            <p:txEl>
                                              <p:pRg st="0" end="0"/>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89093"/>
            <a:ext cx="8229600" cy="5554683"/>
          </a:xfrm>
        </p:spPr>
        <p:txBody>
          <a:bodyPr/>
          <a:lstStyle/>
          <a:p>
            <a:pPr lvl="0"/>
            <a:r>
              <a:rPr lang="id-ID" sz="2800" dirty="0">
                <a:latin typeface="Lucida Calligraphy" pitchFamily="66" charset="0"/>
              </a:rPr>
              <a:t>Coalition adalah bentuk kombinasi antara dua organisasi atau lebih yang mempunyai tujuan-tujuan yang sama. Pada mulanya koalisi memang mengalami kegoncangan-kegoncangan sebab azaz dan sifat organisasinya bersifat berbeda-beda, akan tetapi karena diikat oleh tujuan yang sama maka gerak langkah koalisi  cooperatif. </a:t>
            </a:r>
          </a:p>
          <a:p>
            <a:endParaRPr lang="id-ID" dirty="0">
              <a:latin typeface="Lucida Calligraphy" pitchFamily="66" charset="0"/>
            </a:endParaRPr>
          </a:p>
        </p:txBody>
      </p:sp>
      <p:sp>
        <p:nvSpPr>
          <p:cNvPr id="4" name="Action Button: End 3">
            <a:hlinkClick r:id="" action="ppaction://hlinkshowjump?jump=nextslide" highlightClick="1"/>
          </p:cNvPr>
          <p:cNvSpPr/>
          <p:nvPr/>
        </p:nvSpPr>
        <p:spPr>
          <a:xfrm>
            <a:off x="8572528" y="6429396"/>
            <a:ext cx="571472" cy="428604"/>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60465"/>
            <a:ext cx="8229600" cy="5268931"/>
          </a:xfrm>
        </p:spPr>
        <p:txBody>
          <a:bodyPr>
            <a:normAutofit/>
          </a:bodyPr>
          <a:lstStyle/>
          <a:p>
            <a:r>
              <a:rPr lang="id-ID" sz="2800" dirty="0">
                <a:latin typeface="Lucida Calligraphy" pitchFamily="66" charset="0"/>
              </a:rPr>
              <a:t>Contoh :  misalnya di DPR  beberapa partai berkoalisi untuk menggolkan rancangan undang-undang atau untuk tujuan yang lebih dari itu. Biasanya koalisi ini tidak bersifat permanen, ketika tujuan telah dicapai maka koalisi akan bubar dengan sendirinya. Oleh karena itu, koalisi itu tidak harus berasal dari organisasi atau partai atau idividu yang memiliki kesamaan visi dan misi. Mereka hanya perlu kesamaan tujuan jangka pendek.</a:t>
            </a:r>
          </a:p>
          <a:p>
            <a:pPr>
              <a:buNone/>
            </a:pPr>
            <a:endParaRPr lang="id-ID" sz="2800" dirty="0">
              <a:latin typeface="Lucida Calligraphy" pitchFamily="66" charset="0"/>
            </a:endParaRPr>
          </a:p>
          <a:p>
            <a:endParaRPr lang="id-ID" sz="2800" dirty="0">
              <a:latin typeface="Lucida Calligraphy" pitchFamily="66" charset="0"/>
            </a:endParaRPr>
          </a:p>
        </p:txBody>
      </p:sp>
      <p:sp>
        <p:nvSpPr>
          <p:cNvPr id="4" name="Action Button: End 3">
            <a:hlinkClick r:id="" action="ppaction://hlinkshowjump?jump=nextslide" highlightClick="1"/>
          </p:cNvPr>
          <p:cNvSpPr/>
          <p:nvPr/>
        </p:nvSpPr>
        <p:spPr>
          <a:xfrm>
            <a:off x="8501090" y="6357958"/>
            <a:ext cx="500066" cy="500042"/>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52</TotalTime>
  <Words>349</Words>
  <Application>Microsoft Office PowerPoint</Application>
  <PresentationFormat>On-screen Show (4:3)</PresentationFormat>
  <Paragraphs>23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Paper</vt:lpstr>
      <vt:lpstr>CO-OPERATION</vt:lpstr>
      <vt:lpstr>Co-operation</vt:lpstr>
      <vt:lpstr>Cooperation mencakup 3 hal yaitu  </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CO-OPERATION</dc:title>
  <dc:creator>User</dc:creator>
  <cp:lastModifiedBy>USER</cp:lastModifiedBy>
  <cp:revision>7</cp:revision>
  <dcterms:created xsi:type="dcterms:W3CDTF">2015-11-14T09:16:25Z</dcterms:created>
  <dcterms:modified xsi:type="dcterms:W3CDTF">2015-11-19T17:32:33Z</dcterms:modified>
</cp:coreProperties>
</file>