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</p:sldIdLst>
  <p:sldSz cx="9144000" cy="6858000" type="screen4x3"/>
  <p:notesSz cx="6858000" cy="9144000"/>
  <p:defaultTextStyle>
    <a:defPPr>
      <a:defRPr lang="ms-MY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5" d="100"/>
          <a:sy n="65" d="100"/>
        </p:scale>
        <p:origin x="-1452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ms-MY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ms-MY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ms-MY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7A9469C4-592B-475A-88D2-312B8C6E79B5}" type="datetimeFigureOut">
              <a:rPr lang="ms-MY" smtClean="0"/>
              <a:t>14/09/2015</a:t>
            </a:fld>
            <a:endParaRPr lang="ms-MY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ms-MY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3B354C2D-59AC-4384-A157-CB1E4328F329}" type="slidenum">
              <a:rPr lang="ms-MY" smtClean="0"/>
              <a:t>‹#›</a:t>
            </a:fld>
            <a:endParaRPr lang="ms-MY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8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ms-MY" dirty="0" smtClean="0"/>
              <a:t>AC Circuits</a:t>
            </a:r>
            <a:endParaRPr lang="ms-MY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ms-MY" dirty="0"/>
          </a:p>
        </p:txBody>
      </p:sp>
    </p:spTree>
    <p:extLst>
      <p:ext uri="{BB962C8B-B14F-4D97-AF65-F5344CB8AC3E}">
        <p14:creationId xmlns:p14="http://schemas.microsoft.com/office/powerpoint/2010/main" val="6939487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Circuits </a:t>
            </a:r>
            <a:r>
              <a:rPr lang="en-US" dirty="0"/>
              <a:t>in which the source voltage </a:t>
            </a:r>
            <a:r>
              <a:rPr lang="en-US" dirty="0" smtClean="0"/>
              <a:t>or </a:t>
            </a:r>
            <a:r>
              <a:rPr lang="ms-MY" dirty="0" smtClean="0"/>
              <a:t>current </a:t>
            </a:r>
            <a:r>
              <a:rPr lang="ms-MY" dirty="0"/>
              <a:t>is </a:t>
            </a:r>
            <a:r>
              <a:rPr lang="ms-MY" dirty="0" smtClean="0"/>
              <a:t>time-varying (</a:t>
            </a:r>
            <a:r>
              <a:rPr lang="ms-MY" dirty="0"/>
              <a:t>particularly interested </a:t>
            </a:r>
            <a:r>
              <a:rPr lang="ms-MY" dirty="0" smtClean="0"/>
              <a:t>in </a:t>
            </a:r>
            <a:r>
              <a:rPr lang="en-US" dirty="0" err="1" smtClean="0"/>
              <a:t>sinusoidally</a:t>
            </a:r>
            <a:r>
              <a:rPr lang="en-US" dirty="0" smtClean="0"/>
              <a:t> </a:t>
            </a:r>
            <a:r>
              <a:rPr lang="en-US" dirty="0"/>
              <a:t>time-varying excitation, or simply, excitation by a </a:t>
            </a:r>
            <a:r>
              <a:rPr lang="en-US" i="1" dirty="0" smtClean="0"/>
              <a:t>sinusoid)</a:t>
            </a:r>
          </a:p>
          <a:p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ms-MY" dirty="0" smtClean="0"/>
              <a:t>Introduction</a:t>
            </a:r>
            <a:endParaRPr lang="ms-MY" dirty="0"/>
          </a:p>
        </p:txBody>
      </p:sp>
    </p:spTree>
    <p:extLst>
      <p:ext uri="{BB962C8B-B14F-4D97-AF65-F5344CB8AC3E}">
        <p14:creationId xmlns:p14="http://schemas.microsoft.com/office/powerpoint/2010/main" val="32662686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ms-MY" dirty="0" smtClean="0"/>
              <a:t>Nature itself </a:t>
            </a:r>
            <a:r>
              <a:rPr lang="ms-MY" dirty="0"/>
              <a:t>is characteristically </a:t>
            </a:r>
            <a:r>
              <a:rPr lang="ms-MY" dirty="0" smtClean="0"/>
              <a:t>sinusoidal.  Name it!</a:t>
            </a:r>
          </a:p>
          <a:p>
            <a:r>
              <a:rPr lang="ms-MY" dirty="0" smtClean="0"/>
              <a:t>Sinusoidal </a:t>
            </a:r>
            <a:r>
              <a:rPr lang="ms-MY" dirty="0"/>
              <a:t>signal is </a:t>
            </a:r>
            <a:r>
              <a:rPr lang="ms-MY" dirty="0" smtClean="0"/>
              <a:t>easy to </a:t>
            </a:r>
            <a:r>
              <a:rPr lang="ms-MY" dirty="0"/>
              <a:t>generate and </a:t>
            </a:r>
            <a:r>
              <a:rPr lang="ms-MY" dirty="0" smtClean="0"/>
              <a:t>transmit</a:t>
            </a:r>
          </a:p>
          <a:p>
            <a:r>
              <a:rPr lang="en-US" dirty="0"/>
              <a:t>Fourier analysis, any practical </a:t>
            </a:r>
            <a:r>
              <a:rPr lang="en-US" dirty="0" smtClean="0"/>
              <a:t>periodic signal </a:t>
            </a:r>
            <a:r>
              <a:rPr lang="en-US" dirty="0"/>
              <a:t>can be </a:t>
            </a:r>
            <a:r>
              <a:rPr lang="en-US" dirty="0" smtClean="0"/>
              <a:t>represented </a:t>
            </a:r>
            <a:r>
              <a:rPr lang="en-US" dirty="0"/>
              <a:t>by a sum of </a:t>
            </a:r>
            <a:r>
              <a:rPr lang="en-US" dirty="0" smtClean="0"/>
              <a:t>sinusoids</a:t>
            </a:r>
          </a:p>
          <a:p>
            <a:r>
              <a:rPr lang="en-US" dirty="0" smtClean="0"/>
              <a:t>A sinusoid </a:t>
            </a:r>
            <a:r>
              <a:rPr lang="en-US" dirty="0"/>
              <a:t>is easy to handle mathematically</a:t>
            </a:r>
            <a:endParaRPr lang="ms-MY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ms-MY" dirty="0" smtClean="0"/>
              <a:t>Why sinusoids?</a:t>
            </a:r>
            <a:endParaRPr lang="ms-MY" dirty="0"/>
          </a:p>
        </p:txBody>
      </p:sp>
    </p:spTree>
    <p:extLst>
      <p:ext uri="{BB962C8B-B14F-4D97-AF65-F5344CB8AC3E}">
        <p14:creationId xmlns:p14="http://schemas.microsoft.com/office/powerpoint/2010/main" val="138923108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95936" y="728700"/>
            <a:ext cx="4722584" cy="189889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3928" y="2852936"/>
            <a:ext cx="4863019" cy="21381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4067944" y="5140206"/>
            <a:ext cx="4846202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dirty="0"/>
              <a:t>A sketch of </a:t>
            </a:r>
            <a:r>
              <a:rPr lang="en-US" sz="2000" i="1" dirty="0" err="1"/>
              <a:t>V</a:t>
            </a:r>
            <a:r>
              <a:rPr lang="en-US" sz="2000" i="1" baseline="-25000" dirty="0" err="1"/>
              <a:t>m</a:t>
            </a:r>
            <a:r>
              <a:rPr lang="en-US" sz="2000" i="1" dirty="0"/>
              <a:t> </a:t>
            </a:r>
            <a:r>
              <a:rPr lang="en-US" sz="2000" dirty="0"/>
              <a:t>sin </a:t>
            </a:r>
            <a:r>
              <a:rPr lang="en-US" sz="2000" i="1" dirty="0"/>
              <a:t>t</a:t>
            </a:r>
            <a:r>
              <a:rPr lang="en-US" sz="2000" dirty="0"/>
              <a:t>: (a) as a function of </a:t>
            </a:r>
            <a:r>
              <a:rPr lang="en-US" sz="2000" i="1" dirty="0"/>
              <a:t>t</a:t>
            </a:r>
            <a:r>
              <a:rPr lang="en-US" sz="2000" dirty="0"/>
              <a:t>, (b) as a function of </a:t>
            </a:r>
            <a:r>
              <a:rPr lang="en-US" sz="2000" i="1" dirty="0"/>
              <a:t>t</a:t>
            </a:r>
            <a:r>
              <a:rPr lang="en-US" sz="2000" dirty="0"/>
              <a:t>.</a:t>
            </a:r>
            <a:endParaRPr lang="ms-MY" sz="2000" dirty="0"/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6565" y="395516"/>
            <a:ext cx="3267363" cy="7920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640" y="2636912"/>
            <a:ext cx="1389014" cy="115212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9" y="1412776"/>
            <a:ext cx="3744416" cy="93877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4086906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92696"/>
            <a:ext cx="8229600" cy="5433467"/>
          </a:xfrm>
        </p:spPr>
        <p:txBody>
          <a:bodyPr/>
          <a:lstStyle/>
          <a:p>
            <a:r>
              <a:rPr lang="ms-MY" dirty="0" smtClean="0"/>
              <a:t>More general:</a:t>
            </a:r>
          </a:p>
          <a:p>
            <a:endParaRPr lang="ms-MY" dirty="0"/>
          </a:p>
          <a:p>
            <a:endParaRPr lang="ms-MY" dirty="0" smtClean="0"/>
          </a:p>
          <a:p>
            <a:endParaRPr lang="ms-MY" dirty="0"/>
          </a:p>
          <a:p>
            <a:r>
              <a:rPr lang="en-US" dirty="0"/>
              <a:t>Sinusoids are easily expressed in terms of </a:t>
            </a:r>
            <a:r>
              <a:rPr lang="en-US" dirty="0" err="1" smtClean="0"/>
              <a:t>phasors</a:t>
            </a:r>
            <a:r>
              <a:rPr lang="en-US" dirty="0" smtClean="0"/>
              <a:t>.</a:t>
            </a:r>
          </a:p>
          <a:p>
            <a:r>
              <a:rPr lang="en-US" dirty="0"/>
              <a:t>A </a:t>
            </a:r>
            <a:r>
              <a:rPr lang="en-US" dirty="0" err="1"/>
              <a:t>phasor</a:t>
            </a:r>
            <a:r>
              <a:rPr lang="en-US" dirty="0"/>
              <a:t> is a complex number that represents the amplitude </a:t>
            </a:r>
            <a:r>
              <a:rPr lang="en-US" dirty="0" smtClean="0"/>
              <a:t>and </a:t>
            </a:r>
            <a:r>
              <a:rPr lang="ms-MY" dirty="0" smtClean="0"/>
              <a:t>phase </a:t>
            </a:r>
            <a:r>
              <a:rPr lang="ms-MY" dirty="0"/>
              <a:t>of a sinusoid.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83768" y="1142503"/>
            <a:ext cx="4118852" cy="7920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1934590"/>
            <a:ext cx="2069601" cy="61188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5846943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76672"/>
            <a:ext cx="8229600" cy="5649491"/>
          </a:xfrm>
        </p:spPr>
        <p:txBody>
          <a:bodyPr/>
          <a:lstStyle/>
          <a:p>
            <a:r>
              <a:rPr lang="ms-MY" dirty="0"/>
              <a:t>A complex </a:t>
            </a:r>
            <a:r>
              <a:rPr lang="ms-MY" dirty="0" smtClean="0"/>
              <a:t>number:</a:t>
            </a:r>
          </a:p>
          <a:p>
            <a:endParaRPr lang="ms-MY" dirty="0"/>
          </a:p>
          <a:p>
            <a:endParaRPr lang="ms-MY" dirty="0" smtClean="0"/>
          </a:p>
          <a:p>
            <a:endParaRPr lang="ms-MY" dirty="0"/>
          </a:p>
          <a:p>
            <a:pPr marL="0" indent="0">
              <a:buNone/>
            </a:pPr>
            <a:r>
              <a:rPr lang="en-US" i="1" dirty="0" smtClean="0"/>
              <a:t>   r </a:t>
            </a:r>
            <a:r>
              <a:rPr lang="en-US" dirty="0"/>
              <a:t>is the magnitude of </a:t>
            </a:r>
            <a:r>
              <a:rPr lang="en-US" i="1" dirty="0"/>
              <a:t>z</a:t>
            </a:r>
            <a:r>
              <a:rPr lang="en-US" dirty="0"/>
              <a:t>, </a:t>
            </a:r>
            <a:r>
              <a:rPr lang="en-US" i="1" dirty="0" smtClean="0">
                <a:sym typeface="Symbol"/>
              </a:rPr>
              <a:t></a:t>
            </a:r>
            <a:r>
              <a:rPr lang="en-US" dirty="0" smtClean="0">
                <a:sym typeface="Symbol"/>
              </a:rPr>
              <a:t> </a:t>
            </a:r>
            <a:r>
              <a:rPr lang="en-US" dirty="0" smtClean="0"/>
              <a:t>and </a:t>
            </a:r>
            <a:r>
              <a:rPr lang="en-US" dirty="0"/>
              <a:t>is the phase of </a:t>
            </a:r>
            <a:r>
              <a:rPr lang="en-US" i="1" dirty="0"/>
              <a:t>z</a:t>
            </a:r>
            <a:r>
              <a:rPr lang="en-US" dirty="0"/>
              <a:t>.</a:t>
            </a:r>
            <a:endParaRPr lang="ms-MY" dirty="0" smtClean="0"/>
          </a:p>
          <a:p>
            <a:endParaRPr lang="ms-MY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20305" y="975179"/>
            <a:ext cx="2581211" cy="7505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7878" y="1725744"/>
            <a:ext cx="2595239" cy="104776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8223" y="1350461"/>
            <a:ext cx="1355315" cy="53244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6342" y="3501008"/>
            <a:ext cx="2966775" cy="290342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0771652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11760" y="3106688"/>
            <a:ext cx="4992262" cy="10801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81426" y="548680"/>
            <a:ext cx="4638846" cy="95081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9752" y="1772817"/>
            <a:ext cx="4824536" cy="80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3237024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76672"/>
            <a:ext cx="8167974" cy="6048672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The idea of </a:t>
            </a:r>
            <a:r>
              <a:rPr lang="en-US" dirty="0" err="1"/>
              <a:t>phasor</a:t>
            </a:r>
            <a:r>
              <a:rPr lang="en-US" dirty="0"/>
              <a:t> representation is based on Euler’s </a:t>
            </a:r>
            <a:r>
              <a:rPr lang="en-US" dirty="0" smtClean="0"/>
              <a:t>identity</a:t>
            </a:r>
          </a:p>
          <a:p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For v(t):</a:t>
            </a:r>
          </a:p>
          <a:p>
            <a:endParaRPr lang="en-US" dirty="0" smtClean="0"/>
          </a:p>
          <a:p>
            <a:endParaRPr lang="en-US" sz="1600" dirty="0" smtClean="0"/>
          </a:p>
          <a:p>
            <a:r>
              <a:rPr lang="en-US" dirty="0"/>
              <a:t>o</a:t>
            </a:r>
            <a:r>
              <a:rPr lang="en-US" dirty="0" smtClean="0"/>
              <a:t>r  </a:t>
            </a:r>
          </a:p>
          <a:p>
            <a:endParaRPr lang="en-US" dirty="0"/>
          </a:p>
          <a:p>
            <a:r>
              <a:rPr lang="en-US" dirty="0" smtClean="0"/>
              <a:t>Thus</a:t>
            </a:r>
            <a:endParaRPr lang="en-US" dirty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    where:</a:t>
            </a:r>
            <a:endParaRPr 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3" y="1195707"/>
            <a:ext cx="3168749" cy="9165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82810" y="1083733"/>
            <a:ext cx="2471142" cy="114052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0450" y="2542803"/>
            <a:ext cx="5837618" cy="84358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5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20450" y="4365103"/>
            <a:ext cx="2757827" cy="113070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6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80362" y="5957915"/>
            <a:ext cx="2478822" cy="5933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127" name="Picture 7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6758" y="3386389"/>
            <a:ext cx="2717994" cy="7036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74072352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476672"/>
            <a:ext cx="8229600" cy="5530619"/>
          </a:xfrm>
        </p:spPr>
        <p:txBody>
          <a:bodyPr/>
          <a:lstStyle/>
          <a:p>
            <a:r>
              <a:rPr lang="en-US" b="1" dirty="0"/>
              <a:t>V </a:t>
            </a:r>
            <a:r>
              <a:rPr lang="en-US" dirty="0"/>
              <a:t>is </a:t>
            </a:r>
            <a:r>
              <a:rPr lang="en-US" dirty="0" smtClean="0"/>
              <a:t> </a:t>
            </a:r>
            <a:r>
              <a:rPr lang="en-US" dirty="0"/>
              <a:t>the </a:t>
            </a:r>
            <a:r>
              <a:rPr lang="en-US" i="1" dirty="0" err="1"/>
              <a:t>phasor</a:t>
            </a:r>
            <a:r>
              <a:rPr lang="en-US" i="1" dirty="0"/>
              <a:t> representation </a:t>
            </a:r>
            <a:r>
              <a:rPr lang="en-US" dirty="0"/>
              <a:t>of the </a:t>
            </a:r>
            <a:r>
              <a:rPr lang="en-US" dirty="0" smtClean="0"/>
              <a:t>sinusoid v(t)</a:t>
            </a:r>
          </a:p>
          <a:p>
            <a:r>
              <a:rPr lang="en-US" dirty="0"/>
              <a:t>A</a:t>
            </a:r>
            <a:r>
              <a:rPr lang="en-US" dirty="0" smtClean="0"/>
              <a:t> </a:t>
            </a:r>
            <a:r>
              <a:rPr lang="en-US" dirty="0" err="1"/>
              <a:t>phasor</a:t>
            </a:r>
            <a:r>
              <a:rPr lang="en-US" dirty="0"/>
              <a:t> is a complex representation of the </a:t>
            </a:r>
            <a:r>
              <a:rPr lang="en-US" dirty="0" smtClean="0"/>
              <a:t>magnitude and </a:t>
            </a:r>
            <a:r>
              <a:rPr lang="en-US" dirty="0"/>
              <a:t>phase of a sinusoid</a:t>
            </a:r>
            <a:endParaRPr lang="ms-MY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5413" y="2420888"/>
            <a:ext cx="6353175" cy="2800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9328" y="5727326"/>
            <a:ext cx="7525344" cy="57887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5032137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548680"/>
            <a:ext cx="6039765" cy="518457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61936845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548680"/>
            <a:ext cx="7461987" cy="28464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8226727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The differences between </a:t>
            </a:r>
            <a:r>
              <a:rPr lang="en-US" dirty="0" smtClean="0"/>
              <a:t>v(t) and </a:t>
            </a:r>
            <a:r>
              <a:rPr lang="en-US" b="1" dirty="0"/>
              <a:t>V </a:t>
            </a:r>
            <a:r>
              <a:rPr lang="en-US" dirty="0"/>
              <a:t>should be emphasized:</a:t>
            </a:r>
          </a:p>
          <a:p>
            <a:r>
              <a:rPr lang="en-US" dirty="0"/>
              <a:t>1. </a:t>
            </a:r>
            <a:r>
              <a:rPr lang="en-US" dirty="0" smtClean="0"/>
              <a:t> v(t) is </a:t>
            </a:r>
            <a:r>
              <a:rPr lang="en-US" dirty="0"/>
              <a:t>the </a:t>
            </a:r>
            <a:r>
              <a:rPr lang="en-US" i="1" dirty="0"/>
              <a:t>instantaneous or time domain </a:t>
            </a:r>
            <a:r>
              <a:rPr lang="en-US" dirty="0"/>
              <a:t>representation, while </a:t>
            </a:r>
            <a:r>
              <a:rPr lang="en-US" dirty="0" smtClean="0"/>
              <a:t>V is the </a:t>
            </a:r>
            <a:r>
              <a:rPr lang="en-US" i="1" dirty="0"/>
              <a:t>frequency or </a:t>
            </a:r>
            <a:r>
              <a:rPr lang="en-US" i="1" dirty="0" err="1"/>
              <a:t>phasor</a:t>
            </a:r>
            <a:r>
              <a:rPr lang="en-US" i="1" dirty="0"/>
              <a:t> domain </a:t>
            </a:r>
            <a:r>
              <a:rPr lang="en-US" dirty="0"/>
              <a:t>representation.</a:t>
            </a:r>
          </a:p>
          <a:p>
            <a:r>
              <a:rPr lang="en-US" dirty="0"/>
              <a:t>2. </a:t>
            </a:r>
            <a:r>
              <a:rPr lang="en-US" dirty="0" smtClean="0"/>
              <a:t>v(t) is </a:t>
            </a:r>
            <a:r>
              <a:rPr lang="en-US" dirty="0"/>
              <a:t>time dependent, </a:t>
            </a:r>
            <a:r>
              <a:rPr lang="en-US" dirty="0" smtClean="0"/>
              <a:t>while V is </a:t>
            </a:r>
            <a:r>
              <a:rPr lang="en-US" dirty="0"/>
              <a:t>not</a:t>
            </a:r>
            <a:r>
              <a:rPr lang="en-US" dirty="0" smtClean="0"/>
              <a:t>.</a:t>
            </a:r>
            <a:endParaRPr lang="ms-MY" dirty="0"/>
          </a:p>
          <a:p>
            <a:r>
              <a:rPr lang="en-US" dirty="0"/>
              <a:t>3. </a:t>
            </a:r>
            <a:r>
              <a:rPr lang="en-US" dirty="0" smtClean="0"/>
              <a:t>v(t) is </a:t>
            </a:r>
            <a:r>
              <a:rPr lang="en-US" dirty="0"/>
              <a:t>always real with no complex term, while </a:t>
            </a:r>
            <a:r>
              <a:rPr lang="en-US" dirty="0" smtClean="0"/>
              <a:t>V is generally </a:t>
            </a:r>
            <a:r>
              <a:rPr lang="ms-MY" dirty="0" smtClean="0"/>
              <a:t>complex</a:t>
            </a:r>
            <a:r>
              <a:rPr lang="ms-MY" dirty="0"/>
              <a:t>.</a:t>
            </a:r>
            <a:endParaRPr lang="ms-MY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ms-MY"/>
          </a:p>
        </p:txBody>
      </p:sp>
    </p:spTree>
    <p:extLst>
      <p:ext uri="{BB962C8B-B14F-4D97-AF65-F5344CB8AC3E}">
        <p14:creationId xmlns:p14="http://schemas.microsoft.com/office/powerpoint/2010/main" val="42690725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692697"/>
            <a:ext cx="5760640" cy="147747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2276872"/>
            <a:ext cx="5398581" cy="11204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3573016"/>
            <a:ext cx="6338070" cy="227072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8012436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ms-MY" b="0" dirty="0"/>
              <a:t>Phasor </a:t>
            </a:r>
            <a:r>
              <a:rPr lang="ms-MY" b="0" dirty="0" smtClean="0"/>
              <a:t>Relationships for </a:t>
            </a:r>
            <a:r>
              <a:rPr lang="ms-MY" b="0" dirty="0"/>
              <a:t>Circuit Elements</a:t>
            </a:r>
            <a:endParaRPr lang="ms-MY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ms-MY" dirty="0" smtClean="0"/>
              <a:t>Resistor</a:t>
            </a:r>
          </a:p>
          <a:p>
            <a:endParaRPr lang="ms-MY" dirty="0"/>
          </a:p>
          <a:p>
            <a:endParaRPr lang="ms-MY" dirty="0" smtClean="0"/>
          </a:p>
          <a:p>
            <a:endParaRPr lang="ms-MY" dirty="0"/>
          </a:p>
          <a:p>
            <a:endParaRPr lang="ms-MY" dirty="0" smtClean="0"/>
          </a:p>
          <a:p>
            <a:endParaRPr lang="ms-MY" dirty="0"/>
          </a:p>
          <a:p>
            <a:r>
              <a:rPr lang="en-US" dirty="0"/>
              <a:t>If the current through a resistor </a:t>
            </a:r>
            <a:r>
              <a:rPr lang="en-US" i="1" dirty="0"/>
              <a:t>R </a:t>
            </a:r>
            <a:r>
              <a:rPr lang="en-US" dirty="0"/>
              <a:t>is</a:t>
            </a:r>
            <a:endParaRPr lang="ms-MY" dirty="0" smtClean="0"/>
          </a:p>
          <a:p>
            <a:pPr marL="109728" indent="0">
              <a:buNone/>
            </a:pPr>
            <a:endParaRPr lang="ms-MY" dirty="0"/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99792" y="1497460"/>
            <a:ext cx="3105475" cy="260811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6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4088" y="2539048"/>
            <a:ext cx="3552483" cy="5249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35623" y="4850199"/>
            <a:ext cx="3054771" cy="56425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87824" y="5544596"/>
            <a:ext cx="3849983" cy="68808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0411752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620688"/>
            <a:ext cx="8229600" cy="5386603"/>
          </a:xfrm>
        </p:spPr>
        <p:txBody>
          <a:bodyPr/>
          <a:lstStyle/>
          <a:p>
            <a:r>
              <a:rPr lang="en-US" dirty="0"/>
              <a:t>The </a:t>
            </a:r>
            <a:r>
              <a:rPr lang="en-US" dirty="0" err="1"/>
              <a:t>phasor</a:t>
            </a:r>
            <a:r>
              <a:rPr lang="en-US" dirty="0"/>
              <a:t> form of this voltage </a:t>
            </a:r>
            <a:r>
              <a:rPr lang="en-US" dirty="0" smtClean="0"/>
              <a:t>is</a:t>
            </a:r>
          </a:p>
          <a:p>
            <a:endParaRPr lang="en-US" dirty="0"/>
          </a:p>
          <a:p>
            <a:r>
              <a:rPr lang="en-US" dirty="0"/>
              <a:t>T</a:t>
            </a:r>
            <a:r>
              <a:rPr lang="en-US" dirty="0" smtClean="0"/>
              <a:t>he </a:t>
            </a:r>
            <a:r>
              <a:rPr lang="en-US" dirty="0" err="1"/>
              <a:t>phasor</a:t>
            </a:r>
            <a:r>
              <a:rPr lang="en-US" dirty="0"/>
              <a:t> representation of the current </a:t>
            </a:r>
            <a:r>
              <a:rPr lang="en-US" dirty="0" smtClean="0"/>
              <a:t>is</a:t>
            </a:r>
          </a:p>
          <a:p>
            <a:endParaRPr lang="en-US" dirty="0"/>
          </a:p>
          <a:p>
            <a:r>
              <a:rPr lang="en-US" dirty="0" smtClean="0"/>
              <a:t>Hence</a:t>
            </a:r>
          </a:p>
          <a:p>
            <a:endParaRPr lang="en-US" dirty="0" smtClean="0"/>
          </a:p>
          <a:p>
            <a:endParaRPr lang="en-US" dirty="0" smtClean="0"/>
          </a:p>
          <a:p>
            <a:pPr marL="109728" indent="0">
              <a:buNone/>
            </a:pPr>
            <a:endParaRPr lang="ms-MY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1488" y="980728"/>
            <a:ext cx="2164212" cy="5970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76713" y="2060848"/>
            <a:ext cx="1152797" cy="4583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0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37213" y="2917032"/>
            <a:ext cx="1729531" cy="6652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070696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157</TotalTime>
  <Words>279</Words>
  <Application>Microsoft Office PowerPoint</Application>
  <PresentationFormat>On-screen Show (4:3)</PresentationFormat>
  <Paragraphs>54</Paragraphs>
  <Slides>15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Concourse</vt:lpstr>
      <vt:lpstr>AC Circuits</vt:lpstr>
      <vt:lpstr>Introduction</vt:lpstr>
      <vt:lpstr>Why sinusoids?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Phasor Relationships for Circuit Elements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AC Circuits</dc:title>
  <dc:creator>user</dc:creator>
  <cp:lastModifiedBy>user</cp:lastModifiedBy>
  <cp:revision>29</cp:revision>
  <dcterms:created xsi:type="dcterms:W3CDTF">2015-09-13T14:08:02Z</dcterms:created>
  <dcterms:modified xsi:type="dcterms:W3CDTF">2015-09-14T02:51:09Z</dcterms:modified>
</cp:coreProperties>
</file>