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9144000" cy="6858000" type="screen4x3"/>
  <p:notesSz cx="6858000" cy="9144000"/>
  <p:defaultTextStyle>
    <a:defPPr>
      <a:defRPr lang="ms-MY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5" d="100"/>
          <a:sy n="65" d="100"/>
        </p:scale>
        <p:origin x="-1452" y="-9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ms-MY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ms-MY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566772A2-296D-4475-B783-05F0AA234A6C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ms-MY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1AC06C28-1F39-4899-9D9C-96188B3A2B17}" type="slidenum">
              <a:rPr lang="ms-MY" smtClean="0"/>
              <a:t>‹#›</a:t>
            </a:fld>
            <a:endParaRPr lang="ms-MY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ms-MY" dirty="0" smtClean="0"/>
              <a:t>Arus Transien dan Tapis RC</a:t>
            </a:r>
            <a:endParaRPr lang="ms-MY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ms-MY"/>
          </a:p>
        </p:txBody>
      </p:sp>
    </p:spTree>
    <p:extLst>
      <p:ext uri="{BB962C8B-B14F-4D97-AF65-F5344CB8AC3E}">
        <p14:creationId xmlns:p14="http://schemas.microsoft.com/office/powerpoint/2010/main" val="123431478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/>
              <a:t>Arus</a:t>
            </a:r>
            <a:r>
              <a:rPr lang="en-US" dirty="0"/>
              <a:t> </a:t>
            </a:r>
            <a:r>
              <a:rPr lang="en-US" dirty="0" err="1" smtClean="0"/>
              <a:t>transien</a:t>
            </a:r>
            <a:r>
              <a:rPr lang="en-US" dirty="0" smtClean="0"/>
              <a:t>: </a:t>
            </a:r>
            <a:r>
              <a:rPr lang="en-US" dirty="0" err="1" smtClean="0"/>
              <a:t>arus</a:t>
            </a:r>
            <a:r>
              <a:rPr lang="en-US" dirty="0" smtClean="0"/>
              <a:t> </a:t>
            </a:r>
            <a:r>
              <a:rPr lang="en-US" dirty="0"/>
              <a:t>yang </a:t>
            </a:r>
            <a:r>
              <a:rPr lang="en-US" dirty="0" err="1"/>
              <a:t>muncul</a:t>
            </a:r>
            <a:r>
              <a:rPr lang="en-US" dirty="0"/>
              <a:t> </a:t>
            </a:r>
            <a:r>
              <a:rPr lang="en-US" dirty="0" err="1"/>
              <a:t>seketika</a:t>
            </a:r>
            <a:r>
              <a:rPr lang="en-US" dirty="0"/>
              <a:t> </a:t>
            </a:r>
            <a:r>
              <a:rPr lang="en-US" dirty="0" err="1"/>
              <a:t>saat</a:t>
            </a:r>
            <a:r>
              <a:rPr lang="en-US" dirty="0"/>
              <a:t> </a:t>
            </a:r>
            <a:r>
              <a:rPr lang="en-US" dirty="0" err="1"/>
              <a:t>saklar</a:t>
            </a:r>
            <a:r>
              <a:rPr lang="en-US" dirty="0"/>
              <a:t> </a:t>
            </a:r>
            <a:r>
              <a:rPr lang="en-US" dirty="0" err="1"/>
              <a:t>tertutup</a:t>
            </a:r>
            <a:r>
              <a:rPr lang="en-US" dirty="0"/>
              <a:t>, </a:t>
            </a:r>
            <a:r>
              <a:rPr lang="en-US" dirty="0" err="1"/>
              <a:t>kemudian</a:t>
            </a:r>
            <a:r>
              <a:rPr lang="en-US" dirty="0"/>
              <a:t> </a:t>
            </a:r>
            <a:r>
              <a:rPr lang="en-US" dirty="0" err="1"/>
              <a:t>arus</a:t>
            </a:r>
            <a:r>
              <a:rPr lang="en-US" dirty="0"/>
              <a:t> </a:t>
            </a:r>
            <a:r>
              <a:rPr lang="en-US" dirty="0" err="1"/>
              <a:t>ini</a:t>
            </a:r>
            <a:r>
              <a:rPr lang="en-US" dirty="0"/>
              <a:t> </a:t>
            </a:r>
            <a:r>
              <a:rPr lang="en-US" dirty="0" err="1"/>
              <a:t>berangsur</a:t>
            </a:r>
            <a:r>
              <a:rPr lang="en-US" dirty="0"/>
              <a:t> </a:t>
            </a:r>
            <a:r>
              <a:rPr lang="en-US" dirty="0" err="1"/>
              <a:t>mengecil</a:t>
            </a:r>
            <a:r>
              <a:rPr lang="en-US" dirty="0"/>
              <a:t> </a:t>
            </a:r>
            <a:r>
              <a:rPr lang="en-US" dirty="0" err="1"/>
              <a:t>dan</a:t>
            </a:r>
            <a:r>
              <a:rPr lang="en-US" dirty="0"/>
              <a:t> </a:t>
            </a:r>
            <a:r>
              <a:rPr lang="en-US" dirty="0" err="1"/>
              <a:t>hilang</a:t>
            </a:r>
            <a:r>
              <a:rPr lang="en-US" dirty="0"/>
              <a:t>. </a:t>
            </a:r>
            <a:endParaRPr lang="en-US" dirty="0" smtClean="0"/>
          </a:p>
          <a:p>
            <a:r>
              <a:rPr lang="fi-FI" dirty="0" smtClean="0"/>
              <a:t>Contoh: arus pada </a:t>
            </a:r>
            <a:r>
              <a:rPr lang="fi-FI" dirty="0"/>
              <a:t>peristiwa pengisian kapasitor.</a:t>
            </a:r>
            <a:endParaRPr lang="ms-MY" dirty="0"/>
          </a:p>
          <a:p>
            <a:endParaRPr lang="ms-MY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ms-MY" dirty="0" smtClean="0"/>
              <a:t>Arus Transien</a:t>
            </a:r>
            <a:endParaRPr lang="ms-MY" dirty="0"/>
          </a:p>
        </p:txBody>
      </p:sp>
    </p:spTree>
    <p:extLst>
      <p:ext uri="{BB962C8B-B14F-4D97-AF65-F5344CB8AC3E}">
        <p14:creationId xmlns:p14="http://schemas.microsoft.com/office/powerpoint/2010/main" val="38400222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3728" y="188640"/>
            <a:ext cx="4896544" cy="30095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Rectangle 5"/>
          <p:cNvSpPr/>
          <p:nvPr/>
        </p:nvSpPr>
        <p:spPr>
          <a:xfrm>
            <a:off x="755576" y="3429000"/>
            <a:ext cx="7992888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i-FI" sz="2800" dirty="0" smtClean="0"/>
              <a:t>Saat </a:t>
            </a:r>
            <a:r>
              <a:rPr lang="fi-FI" sz="2800" dirty="0"/>
              <a:t>saklar S ditutup, arus </a:t>
            </a:r>
            <a:r>
              <a:rPr lang="fi-FI" sz="2800" dirty="0" smtClean="0"/>
              <a:t>transien mengalir </a:t>
            </a:r>
            <a:r>
              <a:rPr lang="fi-FI" sz="2800" dirty="0"/>
              <a:t>seketika dari sumber tegangan, mengisi kapasitor. Pada suatu saat t kapasitor yang tadi kosong akan terisi muatan-muatan listrik sebesar :</a:t>
            </a:r>
            <a:endParaRPr lang="ms-MY" sz="2800" dirty="0"/>
          </a:p>
          <a:p>
            <a:r>
              <a:rPr lang="fi-FI" sz="2800" dirty="0"/>
              <a:t>	q (t) = </a:t>
            </a:r>
            <a:r>
              <a:rPr lang="fi-FI" sz="2800" baseline="30000" dirty="0"/>
              <a:t>t</a:t>
            </a:r>
            <a:r>
              <a:rPr lang="fi-FI" sz="2800" dirty="0"/>
              <a:t>∫</a:t>
            </a:r>
            <a:r>
              <a:rPr lang="fi-FI" sz="2800" baseline="-25000" dirty="0"/>
              <a:t>o</a:t>
            </a:r>
            <a:r>
              <a:rPr lang="fi-FI" sz="2800" dirty="0"/>
              <a:t> i dt									(3.1)</a:t>
            </a:r>
            <a:endParaRPr lang="ms-MY" sz="2800" dirty="0"/>
          </a:p>
        </p:txBody>
      </p:sp>
    </p:spTree>
    <p:extLst>
      <p:ext uri="{BB962C8B-B14F-4D97-AF65-F5344CB8AC3E}">
        <p14:creationId xmlns:p14="http://schemas.microsoft.com/office/powerpoint/2010/main" val="210178315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i-FI" dirty="0"/>
              <a:t>Beda potensial pada kapasitor sebesar :</a:t>
            </a:r>
            <a:endParaRPr lang="ms-MY" dirty="0"/>
          </a:p>
          <a:p>
            <a:pPr marL="0" indent="0">
              <a:buNone/>
            </a:pPr>
            <a:r>
              <a:rPr lang="fi-FI" dirty="0"/>
              <a:t>	V</a:t>
            </a:r>
            <a:r>
              <a:rPr lang="fi-FI" baseline="-25000" dirty="0"/>
              <a:t>C</a:t>
            </a:r>
            <a:r>
              <a:rPr lang="fi-FI" dirty="0"/>
              <a:t> = q (t) / C = 1/C x  </a:t>
            </a:r>
            <a:r>
              <a:rPr lang="fi-FI" baseline="30000" dirty="0"/>
              <a:t>t</a:t>
            </a:r>
            <a:r>
              <a:rPr lang="fi-FI" dirty="0"/>
              <a:t>∫</a:t>
            </a:r>
            <a:r>
              <a:rPr lang="fi-FI" baseline="-25000" dirty="0"/>
              <a:t>o</a:t>
            </a:r>
            <a:r>
              <a:rPr lang="fi-FI" dirty="0"/>
              <a:t> i dt							(3.2)</a:t>
            </a:r>
            <a:endParaRPr lang="ms-MY" dirty="0"/>
          </a:p>
          <a:p>
            <a:r>
              <a:rPr lang="ms-MY" dirty="0"/>
              <a:t>Beda potensial antar ujung resistor sebesar :</a:t>
            </a:r>
          </a:p>
          <a:p>
            <a:pPr marL="0" indent="0">
              <a:buNone/>
            </a:pPr>
            <a:r>
              <a:rPr lang="ms-MY" dirty="0"/>
              <a:t>	V</a:t>
            </a:r>
            <a:r>
              <a:rPr lang="ms-MY" baseline="-25000" dirty="0"/>
              <a:t>R </a:t>
            </a:r>
            <a:r>
              <a:rPr lang="ms-MY" dirty="0"/>
              <a:t>= </a:t>
            </a:r>
            <a:r>
              <a:rPr lang="en-US" dirty="0"/>
              <a:t>ε - V</a:t>
            </a:r>
            <a:r>
              <a:rPr lang="en-US" baseline="-25000" dirty="0"/>
              <a:t>C</a:t>
            </a:r>
            <a:endParaRPr lang="ms-MY" dirty="0"/>
          </a:p>
          <a:p>
            <a:pPr marL="0" indent="0">
              <a:buNone/>
            </a:pPr>
            <a:r>
              <a:rPr lang="en-US" dirty="0"/>
              <a:t>	     = ε – [</a:t>
            </a:r>
            <a:r>
              <a:rPr lang="fi-FI" dirty="0"/>
              <a:t>1/C x  </a:t>
            </a:r>
            <a:r>
              <a:rPr lang="fi-FI" baseline="30000" dirty="0"/>
              <a:t>t</a:t>
            </a:r>
            <a:r>
              <a:rPr lang="fi-FI" dirty="0"/>
              <a:t>∫</a:t>
            </a:r>
            <a:r>
              <a:rPr lang="fi-FI" baseline="-25000" dirty="0"/>
              <a:t>o</a:t>
            </a:r>
            <a:r>
              <a:rPr lang="fi-FI" dirty="0"/>
              <a:t> i dt]</a:t>
            </a:r>
            <a:endParaRPr lang="ms-MY" dirty="0"/>
          </a:p>
          <a:p>
            <a:pPr marL="0" indent="0">
              <a:buNone/>
            </a:pPr>
            <a:r>
              <a:rPr lang="fi-FI" dirty="0"/>
              <a:t>	</a:t>
            </a:r>
            <a:r>
              <a:rPr lang="ms-MY" dirty="0"/>
              <a:t>    = i R									(3.3)</a:t>
            </a:r>
          </a:p>
          <a:p>
            <a:endParaRPr lang="ms-MY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ms-MY"/>
          </a:p>
        </p:txBody>
      </p:sp>
    </p:spTree>
    <p:extLst>
      <p:ext uri="{BB962C8B-B14F-4D97-AF65-F5344CB8AC3E}">
        <p14:creationId xmlns:p14="http://schemas.microsoft.com/office/powerpoint/2010/main" val="253218197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ms-MY" dirty="0"/>
              <a:t>V</a:t>
            </a:r>
            <a:r>
              <a:rPr lang="ms-MY" baseline="-25000" dirty="0"/>
              <a:t>C</a:t>
            </a:r>
            <a:r>
              <a:rPr lang="ms-MY" dirty="0"/>
              <a:t> lama-lama akan bertambah dan V</a:t>
            </a:r>
            <a:r>
              <a:rPr lang="ms-MY" baseline="-25000" dirty="0"/>
              <a:t>R</a:t>
            </a:r>
            <a:r>
              <a:rPr lang="ms-MY" dirty="0"/>
              <a:t> akan terus berkurang, sehingga arus I(t) pun terus berkurang.</a:t>
            </a:r>
          </a:p>
          <a:p>
            <a:r>
              <a:rPr lang="ms-MY" dirty="0"/>
              <a:t>Differensialkan pers. (3.3) terhadap waktu :</a:t>
            </a:r>
          </a:p>
          <a:p>
            <a:pPr marL="0" indent="0">
              <a:buNone/>
            </a:pPr>
            <a:r>
              <a:rPr lang="ms-MY" dirty="0"/>
              <a:t>	d</a:t>
            </a:r>
            <a:r>
              <a:rPr lang="en-US" dirty="0"/>
              <a:t>ε </a:t>
            </a:r>
            <a:r>
              <a:rPr lang="ms-MY" dirty="0"/>
              <a:t>/ dt – d [ 1/C x  </a:t>
            </a:r>
            <a:r>
              <a:rPr lang="ms-MY" baseline="30000" dirty="0"/>
              <a:t>t</a:t>
            </a:r>
            <a:r>
              <a:rPr lang="ms-MY" dirty="0"/>
              <a:t>∫</a:t>
            </a:r>
            <a:r>
              <a:rPr lang="ms-MY" baseline="-25000" dirty="0"/>
              <a:t>o</a:t>
            </a:r>
            <a:r>
              <a:rPr lang="ms-MY" dirty="0"/>
              <a:t> i dt ] / dt = d (i R)</a:t>
            </a:r>
          </a:p>
          <a:p>
            <a:pPr marL="0" indent="0">
              <a:buNone/>
            </a:pPr>
            <a:r>
              <a:rPr lang="ms-MY" dirty="0"/>
              <a:t>	0 – d [1/C x i t ] = d </a:t>
            </a:r>
            <a:r>
              <a:rPr lang="ms-MY" dirty="0" smtClean="0"/>
              <a:t>(iR</a:t>
            </a:r>
            <a:r>
              <a:rPr lang="ms-MY" dirty="0"/>
              <a:t>)</a:t>
            </a:r>
          </a:p>
          <a:p>
            <a:pPr marL="0" indent="0">
              <a:buNone/>
            </a:pPr>
            <a:r>
              <a:rPr lang="ms-MY" dirty="0"/>
              <a:t>	- 1/C ( t di/dt + i dt/dt) = i dR/dt + R di/dt</a:t>
            </a:r>
          </a:p>
          <a:p>
            <a:pPr marL="0" indent="0">
              <a:buNone/>
            </a:pPr>
            <a:r>
              <a:rPr lang="ms-MY" dirty="0"/>
              <a:t>	- 1/C ( i ) = R di/dt</a:t>
            </a:r>
          </a:p>
          <a:p>
            <a:pPr marL="0" indent="0">
              <a:buNone/>
            </a:pPr>
            <a:r>
              <a:rPr lang="ms-MY" dirty="0"/>
              <a:t>	- 1/RC = di/i									(3.4)</a:t>
            </a:r>
          </a:p>
          <a:p>
            <a:endParaRPr lang="ms-MY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ms-MY"/>
          </a:p>
        </p:txBody>
      </p:sp>
    </p:spTree>
    <p:extLst>
      <p:ext uri="{BB962C8B-B14F-4D97-AF65-F5344CB8AC3E}">
        <p14:creationId xmlns:p14="http://schemas.microsoft.com/office/powerpoint/2010/main" val="336956334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ms-MY" dirty="0"/>
              <a:t>∫ (- 1/RC) dt = ∫ di/i dt</a:t>
            </a:r>
          </a:p>
          <a:p>
            <a:pPr marL="0" indent="0">
              <a:buNone/>
            </a:pPr>
            <a:r>
              <a:rPr lang="ms-MY" dirty="0"/>
              <a:t>	</a:t>
            </a:r>
            <a:r>
              <a:rPr lang="de-DE" dirty="0"/>
              <a:t>- t/RC + X = ln i</a:t>
            </a:r>
            <a:endParaRPr lang="ms-MY" dirty="0"/>
          </a:p>
          <a:p>
            <a:pPr marL="0" indent="0">
              <a:buNone/>
            </a:pPr>
            <a:r>
              <a:rPr lang="de-DE" dirty="0"/>
              <a:t>	ln i = ln e</a:t>
            </a:r>
            <a:r>
              <a:rPr lang="de-DE" baseline="30000" dirty="0"/>
              <a:t>- t/RC + X</a:t>
            </a:r>
            <a:endParaRPr lang="ms-MY" dirty="0"/>
          </a:p>
          <a:p>
            <a:pPr marL="0" indent="0">
              <a:buNone/>
            </a:pPr>
            <a:r>
              <a:rPr lang="de-DE" dirty="0"/>
              <a:t>	</a:t>
            </a:r>
            <a:r>
              <a:rPr lang="ms-MY" dirty="0"/>
              <a:t>ln i = ln e</a:t>
            </a:r>
            <a:r>
              <a:rPr lang="ms-MY" baseline="30000" dirty="0"/>
              <a:t>- t/RC </a:t>
            </a:r>
            <a:r>
              <a:rPr lang="ms-MY" dirty="0"/>
              <a:t> ln X </a:t>
            </a:r>
          </a:p>
          <a:p>
            <a:pPr marL="0" indent="0">
              <a:buNone/>
            </a:pPr>
            <a:r>
              <a:rPr lang="ms-MY" dirty="0"/>
              <a:t>	i = e</a:t>
            </a:r>
            <a:r>
              <a:rPr lang="ms-MY" baseline="30000" dirty="0"/>
              <a:t>- t/RC </a:t>
            </a:r>
            <a:r>
              <a:rPr lang="ms-MY" dirty="0"/>
              <a:t> X , ( X merupakan konstanta sehingga dapat diganti dengan A )</a:t>
            </a:r>
          </a:p>
          <a:p>
            <a:pPr marL="0" indent="0">
              <a:buNone/>
            </a:pPr>
            <a:r>
              <a:rPr lang="ms-MY" b="1" dirty="0"/>
              <a:t>i = A e</a:t>
            </a:r>
            <a:r>
              <a:rPr lang="ms-MY" b="1" baseline="30000" dirty="0"/>
              <a:t>- t/RC</a:t>
            </a:r>
            <a:endParaRPr lang="ms-MY" dirty="0"/>
          </a:p>
          <a:p>
            <a:pPr marL="0" indent="0">
              <a:buNone/>
            </a:pPr>
            <a:r>
              <a:rPr lang="en-US" dirty="0"/>
              <a:t> </a:t>
            </a:r>
            <a:endParaRPr lang="ms-MY" dirty="0"/>
          </a:p>
          <a:p>
            <a:pPr marL="0" indent="0">
              <a:buNone/>
            </a:pPr>
            <a:r>
              <a:rPr lang="ms-MY" dirty="0"/>
              <a:t>				</a:t>
            </a:r>
            <a:r>
              <a:rPr lang="ms-MY" dirty="0" smtClean="0">
                <a:effectLst/>
              </a:rPr>
              <a:t> </a:t>
            </a:r>
            <a:r>
              <a:rPr lang="ms-MY" dirty="0"/>
              <a:t>										(3.5)</a:t>
            </a:r>
          </a:p>
          <a:p>
            <a:endParaRPr lang="ms-MY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ms-MY"/>
          </a:p>
        </p:txBody>
      </p:sp>
    </p:spTree>
    <p:extLst>
      <p:ext uri="{BB962C8B-B14F-4D97-AF65-F5344CB8AC3E}">
        <p14:creationId xmlns:p14="http://schemas.microsoft.com/office/powerpoint/2010/main" val="348519595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ms-MY" dirty="0"/>
              <a:t>Pada saat t = 0, kapasitor belum terisi, sehingga V</a:t>
            </a:r>
            <a:r>
              <a:rPr lang="ms-MY" baseline="-25000" dirty="0"/>
              <a:t>C</a:t>
            </a:r>
            <a:r>
              <a:rPr lang="ms-MY" dirty="0"/>
              <a:t> = 0 ( belum ada arus muatan mengalir ke kapasitor) dan i</a:t>
            </a:r>
            <a:r>
              <a:rPr lang="ms-MY" baseline="-25000" dirty="0"/>
              <a:t> </a:t>
            </a:r>
            <a:r>
              <a:rPr lang="ms-MY" dirty="0"/>
              <a:t>(t=0) = </a:t>
            </a:r>
            <a:r>
              <a:rPr lang="en-US" dirty="0"/>
              <a:t>ε</a:t>
            </a:r>
            <a:r>
              <a:rPr lang="ms-MY" dirty="0"/>
              <a:t> / R (dari persamaan 3.3 atau 3.5), maka :</a:t>
            </a:r>
          </a:p>
          <a:p>
            <a:pPr marL="0" indent="0">
              <a:buNone/>
            </a:pPr>
            <a:r>
              <a:rPr lang="ms-MY" dirty="0"/>
              <a:t>	I (t) = (</a:t>
            </a:r>
            <a:r>
              <a:rPr lang="en-US" dirty="0"/>
              <a:t>ε </a:t>
            </a:r>
            <a:r>
              <a:rPr lang="ms-MY" dirty="0"/>
              <a:t>/ R) e</a:t>
            </a:r>
            <a:r>
              <a:rPr lang="ms-MY" baseline="30000" dirty="0"/>
              <a:t>- t/RC</a:t>
            </a:r>
            <a:r>
              <a:rPr lang="ms-MY" b="1" baseline="30000" dirty="0"/>
              <a:t> </a:t>
            </a:r>
            <a:r>
              <a:rPr lang="ms-MY" b="1" dirty="0"/>
              <a:t> 	</a:t>
            </a:r>
            <a:r>
              <a:rPr lang="ms-MY" dirty="0"/>
              <a:t>								(3.6)</a:t>
            </a:r>
          </a:p>
          <a:p>
            <a:r>
              <a:rPr lang="ms-MY" dirty="0"/>
              <a:t>Maksudnya adalah arus i (t) turun secara eksponensial sebagaimana kurva berikut :</a:t>
            </a:r>
          </a:p>
          <a:p>
            <a:endParaRPr lang="ms-MY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ms-MY"/>
          </a:p>
        </p:txBody>
      </p:sp>
    </p:spTree>
    <p:extLst>
      <p:ext uri="{BB962C8B-B14F-4D97-AF65-F5344CB8AC3E}">
        <p14:creationId xmlns:p14="http://schemas.microsoft.com/office/powerpoint/2010/main" val="2779964121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45</TotalTime>
  <Words>147</Words>
  <Application>Microsoft Office PowerPoint</Application>
  <PresentationFormat>On-screen Show (4:3)</PresentationFormat>
  <Paragraphs>30</Paragraphs>
  <Slides>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Concourse</vt:lpstr>
      <vt:lpstr>Arus Transien dan Tapis RC</vt:lpstr>
      <vt:lpstr>Arus Transien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Arus Transien dan Tapis RC</dc:title>
  <dc:creator>user</dc:creator>
  <cp:lastModifiedBy>user</cp:lastModifiedBy>
  <cp:revision>5</cp:revision>
  <dcterms:created xsi:type="dcterms:W3CDTF">2014-09-15T06:52:00Z</dcterms:created>
  <dcterms:modified xsi:type="dcterms:W3CDTF">2015-09-14T01:55:35Z</dcterms:modified>
</cp:coreProperties>
</file>