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2" r:id="rId2"/>
    <p:sldId id="256" r:id="rId3"/>
    <p:sldId id="257" r:id="rId4"/>
    <p:sldId id="258" r:id="rId5"/>
    <p:sldId id="259" r:id="rId6"/>
    <p:sldId id="260" r:id="rId7"/>
    <p:sldId id="261" r:id="rId8"/>
    <p:sldId id="263" r:id="rId9"/>
    <p:sldId id="264" r:id="rId10"/>
    <p:sldId id="262" r:id="rId11"/>
    <p:sldId id="271" r:id="rId12"/>
    <p:sldId id="267" r:id="rId13"/>
    <p:sldId id="265" r:id="rId14"/>
    <p:sldId id="266" r:id="rId15"/>
    <p:sldId id="268" r:id="rId16"/>
    <p:sldId id="269" r:id="rId17"/>
    <p:sldId id="273" r:id="rId18"/>
    <p:sldId id="274" r:id="rId19"/>
    <p:sldId id="270" r:id="rId20"/>
    <p:sldId id="275" r:id="rId21"/>
    <p:sldId id="276"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1609A6-AADB-4CD3-8DAE-A685E3318626}" type="datetimeFigureOut">
              <a:rPr lang="id-ID" smtClean="0"/>
              <a:t>19/09/2016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222241272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88882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365900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503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145353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1609A6-AADB-4CD3-8DAE-A685E3318626}" type="datetimeFigureOut">
              <a:rPr lang="id-ID" smtClean="0"/>
              <a:t>19/09/2016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346426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1609A6-AADB-4CD3-8DAE-A685E3318626}" type="datetimeFigureOut">
              <a:rPr lang="id-ID" smtClean="0"/>
              <a:t>19/09/2016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289135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609A6-AADB-4CD3-8DAE-A685E3318626}" type="datetimeFigureOut">
              <a:rPr lang="id-ID" smtClean="0"/>
              <a:t>19/09/2016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3318749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609A6-AADB-4CD3-8DAE-A685E3318626}" type="datetimeFigureOut">
              <a:rPr lang="id-ID" smtClean="0"/>
              <a:t>19/09/2016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35431329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609A6-AADB-4CD3-8DAE-A685E3318626}" type="datetimeFigureOut">
              <a:rPr lang="id-ID" smtClean="0"/>
              <a:t>19/09/2016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85503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609A6-AADB-4CD3-8DAE-A685E3318626}" type="datetimeFigureOut">
              <a:rPr lang="id-ID" smtClean="0"/>
              <a:t>19/09/2016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4445990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62928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1609A6-AADB-4CD3-8DAE-A685E3318626}" type="datetimeFigureOut">
              <a:rPr lang="id-ID" smtClean="0"/>
              <a:t>19/09/2016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174667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1609A6-AADB-4CD3-8DAE-A685E3318626}" type="datetimeFigureOut">
              <a:rPr lang="id-ID" smtClean="0"/>
              <a:t>19/09/2016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296236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609A6-AADB-4CD3-8DAE-A685E3318626}" type="datetimeFigureOut">
              <a:rPr lang="id-ID" smtClean="0"/>
              <a:t>19/09/2016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1689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68157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609A6-AADB-4CD3-8DAE-A685E3318626}" type="datetimeFigureOut">
              <a:rPr lang="id-ID" smtClean="0"/>
              <a:t>19/09/2016</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5EB03-A150-482B-849B-6FFBDA52762F}" type="slidenum">
              <a:rPr lang="id-ID" smtClean="0"/>
              <a:t>‹#›</a:t>
            </a:fld>
            <a:endParaRPr lang="id-ID"/>
          </a:p>
        </p:txBody>
      </p:sp>
    </p:spTree>
    <p:extLst>
      <p:ext uri="{BB962C8B-B14F-4D97-AF65-F5344CB8AC3E}">
        <p14:creationId xmlns:p14="http://schemas.microsoft.com/office/powerpoint/2010/main" val="249174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81609A6-AADB-4CD3-8DAE-A685E3318626}" type="datetimeFigureOut">
              <a:rPr lang="id-ID" smtClean="0"/>
              <a:t>19/09/2016</a:t>
            </a:fld>
            <a:endParaRPr lang="id-ID"/>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d-ID"/>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D85EB03-A150-482B-849B-6FFBDA52762F}" type="slidenum">
              <a:rPr lang="id-ID" smtClean="0"/>
              <a:t>‹#›</a:t>
            </a:fld>
            <a:endParaRPr lang="id-ID"/>
          </a:p>
        </p:txBody>
      </p:sp>
    </p:spTree>
    <p:extLst>
      <p:ext uri="{BB962C8B-B14F-4D97-AF65-F5344CB8AC3E}">
        <p14:creationId xmlns:p14="http://schemas.microsoft.com/office/powerpoint/2010/main" val="99768324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4" y="1414818"/>
            <a:ext cx="10353762" cy="970450"/>
          </a:xfrm>
        </p:spPr>
        <p:txBody>
          <a:bodyPr/>
          <a:lstStyle/>
          <a:p>
            <a:r>
              <a:rPr lang="id-ID" dirty="0" smtClean="0"/>
              <a:t>Kelompok 7</a:t>
            </a:r>
            <a:endParaRPr lang="id-ID" dirty="0"/>
          </a:p>
        </p:txBody>
      </p:sp>
      <p:sp>
        <p:nvSpPr>
          <p:cNvPr id="3" name="Content Placeholder 2"/>
          <p:cNvSpPr>
            <a:spLocks noGrp="1"/>
          </p:cNvSpPr>
          <p:nvPr>
            <p:ph idx="1"/>
          </p:nvPr>
        </p:nvSpPr>
        <p:spPr>
          <a:xfrm>
            <a:off x="1091216" y="2906158"/>
            <a:ext cx="10353762" cy="2239050"/>
          </a:xfrm>
        </p:spPr>
        <p:txBody>
          <a:bodyPr>
            <a:normAutofit/>
          </a:bodyPr>
          <a:lstStyle/>
          <a:p>
            <a:r>
              <a:rPr lang="id-ID" sz="3200" dirty="0" smtClean="0">
                <a:effectLst/>
                <a:latin typeface="Calibri" panose="020F0502020204030204" pitchFamily="34" charset="0"/>
              </a:rPr>
              <a:t>Bonifasius Bryan Elias			4611416053</a:t>
            </a:r>
          </a:p>
          <a:p>
            <a:r>
              <a:rPr lang="id-ID" sz="3200" dirty="0" smtClean="0">
                <a:effectLst/>
                <a:latin typeface="Calibri" panose="020F0502020204030204" pitchFamily="34" charset="0"/>
              </a:rPr>
              <a:t>Wahyu </a:t>
            </a:r>
            <a:r>
              <a:rPr lang="id-ID" sz="3200" dirty="0">
                <a:effectLst/>
                <a:latin typeface="Calibri" panose="020F0502020204030204" pitchFamily="34" charset="0"/>
              </a:rPr>
              <a:t>Setyaningrum			</a:t>
            </a:r>
            <a:r>
              <a:rPr lang="id-ID" sz="3200" dirty="0" smtClean="0">
                <a:effectLst/>
                <a:latin typeface="Calibri" panose="020F0502020204030204" pitchFamily="34" charset="0"/>
              </a:rPr>
              <a:t>4611416065</a:t>
            </a:r>
            <a:endParaRPr lang="id-ID" sz="3200" dirty="0">
              <a:effectLst/>
              <a:latin typeface="Calibri" panose="020F0502020204030204" pitchFamily="34" charset="0"/>
            </a:endParaRPr>
          </a:p>
          <a:p>
            <a:r>
              <a:rPr lang="id-ID" sz="3200" dirty="0" smtClean="0">
                <a:effectLst/>
                <a:latin typeface="Calibri" panose="020F0502020204030204" pitchFamily="34" charset="0"/>
              </a:rPr>
              <a:t>Muhamad </a:t>
            </a:r>
            <a:r>
              <a:rPr lang="id-ID" sz="3200" dirty="0" smtClean="0">
                <a:effectLst/>
                <a:latin typeface="Calibri" panose="020F0502020204030204" pitchFamily="34" charset="0"/>
              </a:rPr>
              <a:t>Faishol Hakim		</a:t>
            </a:r>
            <a:r>
              <a:rPr lang="id-ID" sz="3200" dirty="0" smtClean="0">
                <a:effectLst/>
                <a:latin typeface="Calibri" panose="020F0502020204030204" pitchFamily="34" charset="0"/>
              </a:rPr>
              <a:t>4611416073</a:t>
            </a:r>
            <a:endParaRPr lang="id-ID" sz="3200" dirty="0">
              <a:effectLst/>
              <a:latin typeface="Calibri" panose="020F0502020204030204" pitchFamily="34" charset="0"/>
            </a:endParaRPr>
          </a:p>
        </p:txBody>
      </p:sp>
    </p:spTree>
    <p:extLst>
      <p:ext uri="{BB962C8B-B14F-4D97-AF65-F5344CB8AC3E}">
        <p14:creationId xmlns:p14="http://schemas.microsoft.com/office/powerpoint/2010/main" val="109966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3" y="641445"/>
            <a:ext cx="2934269" cy="553998"/>
          </a:xfrm>
          <a:prstGeom prst="rect">
            <a:avLst/>
          </a:prstGeom>
          <a:noFill/>
        </p:spPr>
        <p:txBody>
          <a:bodyPr wrap="square" rtlCol="0">
            <a:spAutoFit/>
          </a:bodyPr>
          <a:lstStyle/>
          <a:p>
            <a:r>
              <a:rPr lang="id-ID" sz="3000" dirty="0" smtClean="0">
                <a:latin typeface="Calibri" panose="020F0502020204030204" pitchFamily="34" charset="0"/>
              </a:rPr>
              <a:t>f. Kamera digital</a:t>
            </a:r>
            <a:endParaRPr lang="id-ID" sz="3000" dirty="0">
              <a:latin typeface="Calibri" panose="020F0502020204030204" pitchFamily="34" charset="0"/>
            </a:endParaRPr>
          </a:p>
        </p:txBody>
      </p:sp>
      <p:sp>
        <p:nvSpPr>
          <p:cNvPr id="3" name="TextBox 2"/>
          <p:cNvSpPr txBox="1"/>
          <p:nvPr/>
        </p:nvSpPr>
        <p:spPr>
          <a:xfrm>
            <a:off x="955343" y="3807726"/>
            <a:ext cx="10260000" cy="2160000"/>
          </a:xfrm>
          <a:prstGeom prst="rect">
            <a:avLst/>
          </a:prstGeom>
          <a:noFill/>
        </p:spPr>
        <p:txBody>
          <a:bodyPr wrap="square" rtlCol="0">
            <a:spAutoFit/>
          </a:bodyPr>
          <a:lstStyle/>
          <a:p>
            <a:r>
              <a:rPr lang="id-ID" sz="2500" dirty="0">
                <a:latin typeface="Calibri" panose="020F0502020204030204" pitchFamily="34" charset="0"/>
              </a:rPr>
              <a:t>Perkembangan teknologi telah begitu canggih sehingga komputer mampu menerima input dari kamera. Kamera ini dinamakan dengan Kamera Digital dengan kualitas gambar lebih bagus dan lebih baik dibandingkan dengan cara menyalin gambar yang menggunakan scanner. Ketajaman gambar dari kamera digital ini ditentukan oleh pixel-nya. </a:t>
            </a:r>
          </a:p>
        </p:txBody>
      </p:sp>
      <p:pic>
        <p:nvPicPr>
          <p:cNvPr id="6146"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641" y="1072835"/>
            <a:ext cx="4104000" cy="2676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8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19" y="504967"/>
            <a:ext cx="6073253" cy="553998"/>
          </a:xfrm>
          <a:prstGeom prst="rect">
            <a:avLst/>
          </a:prstGeom>
          <a:noFill/>
        </p:spPr>
        <p:txBody>
          <a:bodyPr wrap="square" rtlCol="0">
            <a:spAutoFit/>
          </a:bodyPr>
          <a:lstStyle/>
          <a:p>
            <a:r>
              <a:rPr lang="id-ID" sz="3000" dirty="0" smtClean="0">
                <a:latin typeface="Calibri" panose="020F0502020204030204" pitchFamily="34" charset="0"/>
              </a:rPr>
              <a:t>g. Microphone</a:t>
            </a:r>
            <a:endParaRPr lang="id-ID" sz="3000" dirty="0">
              <a:latin typeface="Calibri" panose="020F0502020204030204" pitchFamily="34" charset="0"/>
            </a:endParaRPr>
          </a:p>
        </p:txBody>
      </p:sp>
      <p:sp>
        <p:nvSpPr>
          <p:cNvPr id="3" name="TextBox 2"/>
          <p:cNvSpPr txBox="1"/>
          <p:nvPr/>
        </p:nvSpPr>
        <p:spPr>
          <a:xfrm>
            <a:off x="805219" y="3616654"/>
            <a:ext cx="10260000" cy="3062377"/>
          </a:xfrm>
          <a:prstGeom prst="rect">
            <a:avLst/>
          </a:prstGeom>
          <a:noFill/>
        </p:spPr>
        <p:txBody>
          <a:bodyPr wrap="square" rtlCol="0">
            <a:spAutoFit/>
          </a:bodyPr>
          <a:lstStyle/>
          <a:p>
            <a:r>
              <a:rPr lang="id-ID" sz="2500" dirty="0">
                <a:latin typeface="Calibri" panose="020F0502020204030204" pitchFamily="34" charset="0"/>
              </a:rPr>
              <a:t>Unit masukan ini berfungsi untuk merekam atau memasukkan suara yang akan disimpan dalam memori komputer atau untuk mendengarkan suara. Dengan </a:t>
            </a:r>
            <a:r>
              <a:rPr lang="id-ID" sz="2500" dirty="0" smtClean="0">
                <a:latin typeface="Calibri" panose="020F0502020204030204" pitchFamily="34" charset="0"/>
              </a:rPr>
              <a:t>microphone, </a:t>
            </a:r>
            <a:r>
              <a:rPr lang="id-ID" sz="2500" dirty="0">
                <a:latin typeface="Calibri" panose="020F0502020204030204" pitchFamily="34" charset="0"/>
              </a:rPr>
              <a:t>kita dapat merekam suara ataupun dapat berbicara kepada orang yang kita inginkan pada saat </a:t>
            </a:r>
            <a:r>
              <a:rPr lang="id-ID" sz="2500" dirty="0" smtClean="0">
                <a:latin typeface="Calibri" panose="020F0502020204030204" pitchFamily="34" charset="0"/>
              </a:rPr>
              <a:t>chatting</a:t>
            </a:r>
            <a:r>
              <a:rPr lang="id-ID" sz="2500" dirty="0">
                <a:latin typeface="Calibri" panose="020F0502020204030204" pitchFamily="34" charset="0"/>
              </a:rPr>
              <a:t>. Penggunaan </a:t>
            </a:r>
            <a:r>
              <a:rPr lang="id-ID" sz="2500" dirty="0" smtClean="0">
                <a:latin typeface="Calibri" panose="020F0502020204030204" pitchFamily="34" charset="0"/>
              </a:rPr>
              <a:t>microphone </a:t>
            </a:r>
            <a:r>
              <a:rPr lang="id-ID" sz="2500" dirty="0">
                <a:latin typeface="Calibri" panose="020F0502020204030204" pitchFamily="34" charset="0"/>
              </a:rPr>
              <a:t>ini tentunya memerlukan perangkat keras lainnya yang berfungsi untuk menerima input suara yaitu sound card dan speaker untuk mendengarkan suara.</a:t>
            </a:r>
          </a:p>
          <a:p>
            <a:endParaRPr lang="id-ID" dirty="0"/>
          </a:p>
        </p:txBody>
      </p:sp>
      <p:pic>
        <p:nvPicPr>
          <p:cNvPr id="7170"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971" y="1203809"/>
            <a:ext cx="2268000" cy="226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68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832513"/>
            <a:ext cx="7833815" cy="707886"/>
          </a:xfrm>
          <a:prstGeom prst="rect">
            <a:avLst/>
          </a:prstGeom>
          <a:noFill/>
        </p:spPr>
        <p:txBody>
          <a:bodyPr wrap="square" rtlCol="0">
            <a:spAutoFit/>
          </a:bodyPr>
          <a:lstStyle/>
          <a:p>
            <a:r>
              <a:rPr lang="id-ID" sz="4000" b="1" dirty="0" smtClean="0">
                <a:latin typeface="Calibri" panose="020F0502020204030204" pitchFamily="34" charset="0"/>
              </a:rPr>
              <a:t>2. Output </a:t>
            </a:r>
            <a:r>
              <a:rPr lang="id-ID" sz="4000" b="1" dirty="0">
                <a:latin typeface="Calibri" panose="020F0502020204030204" pitchFamily="34" charset="0"/>
              </a:rPr>
              <a:t>device</a:t>
            </a:r>
            <a:endParaRPr lang="id-ID" sz="4000" dirty="0">
              <a:latin typeface="Calibri" panose="020F0502020204030204" pitchFamily="34" charset="0"/>
            </a:endParaRPr>
          </a:p>
        </p:txBody>
      </p:sp>
      <p:sp>
        <p:nvSpPr>
          <p:cNvPr id="3" name="TextBox 2"/>
          <p:cNvSpPr txBox="1"/>
          <p:nvPr/>
        </p:nvSpPr>
        <p:spPr>
          <a:xfrm>
            <a:off x="1514902" y="1908889"/>
            <a:ext cx="9580728" cy="2246769"/>
          </a:xfrm>
          <a:prstGeom prst="rect">
            <a:avLst/>
          </a:prstGeom>
          <a:noFill/>
        </p:spPr>
        <p:txBody>
          <a:bodyPr wrap="square" rtlCol="0">
            <a:spAutoFit/>
          </a:bodyPr>
          <a:lstStyle/>
          <a:p>
            <a:r>
              <a:rPr lang="id-ID" sz="2800" dirty="0" smtClean="0">
                <a:latin typeface="Calibri" panose="020F0502020204030204" pitchFamily="34" charset="0"/>
              </a:rPr>
              <a:t>	Unit </a:t>
            </a:r>
            <a:r>
              <a:rPr lang="id-ID" sz="2800" dirty="0">
                <a:latin typeface="Calibri" panose="020F0502020204030204" pitchFamily="34" charset="0"/>
              </a:rPr>
              <a:t>keluaran atau alat untuk menampilkan hasil pengolahan yang dilakukan oleh CPU. </a:t>
            </a:r>
            <a:r>
              <a:rPr lang="id-ID" sz="2800" dirty="0"/>
              <a:t>Output device adalah perangkat komputer yang berguna untuk menghasilkan suatu keluaran seperti gambar, kertas (hardcopy), suara</a:t>
            </a:r>
            <a:r>
              <a:rPr lang="id-ID" sz="2800" dirty="0" smtClean="0"/>
              <a:t>, dan sebagainya.</a:t>
            </a:r>
            <a:endParaRPr lang="id-ID" sz="2800" dirty="0">
              <a:latin typeface="Calibri" panose="020F0502020204030204" pitchFamily="34" charset="0"/>
            </a:endParaRPr>
          </a:p>
        </p:txBody>
      </p:sp>
    </p:spTree>
    <p:extLst>
      <p:ext uri="{BB962C8B-B14F-4D97-AF65-F5344CB8AC3E}">
        <p14:creationId xmlns:p14="http://schemas.microsoft.com/office/powerpoint/2010/main" val="1413907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1" y="859809"/>
            <a:ext cx="4517409" cy="553998"/>
          </a:xfrm>
          <a:prstGeom prst="rect">
            <a:avLst/>
          </a:prstGeom>
          <a:noFill/>
        </p:spPr>
        <p:txBody>
          <a:bodyPr wrap="square" rtlCol="0">
            <a:spAutoFit/>
          </a:bodyPr>
          <a:lstStyle/>
          <a:p>
            <a:r>
              <a:rPr lang="id-ID" sz="3000" dirty="0" smtClean="0">
                <a:latin typeface="Calibri" panose="020F0502020204030204" pitchFamily="34" charset="0"/>
              </a:rPr>
              <a:t>a. Monitor</a:t>
            </a:r>
            <a:endParaRPr lang="id-ID" sz="3000" dirty="0">
              <a:latin typeface="Calibri" panose="020F0502020204030204" pitchFamily="34" charset="0"/>
            </a:endParaRPr>
          </a:p>
        </p:txBody>
      </p:sp>
      <p:sp>
        <p:nvSpPr>
          <p:cNvPr id="3" name="TextBox 2"/>
          <p:cNvSpPr txBox="1"/>
          <p:nvPr/>
        </p:nvSpPr>
        <p:spPr>
          <a:xfrm>
            <a:off x="1091821" y="4271750"/>
            <a:ext cx="10260000" cy="2160000"/>
          </a:xfrm>
          <a:prstGeom prst="rect">
            <a:avLst/>
          </a:prstGeom>
          <a:noFill/>
        </p:spPr>
        <p:txBody>
          <a:bodyPr wrap="square" rtlCol="0">
            <a:spAutoFit/>
          </a:bodyPr>
          <a:lstStyle/>
          <a:p>
            <a:r>
              <a:rPr lang="id-ID" sz="2500" dirty="0">
                <a:latin typeface="Calibri" panose="020F0502020204030204" pitchFamily="34" charset="0"/>
              </a:rPr>
              <a:t>M</a:t>
            </a:r>
            <a:r>
              <a:rPr lang="id-ID" sz="2500" dirty="0" smtClean="0">
                <a:latin typeface="Calibri" panose="020F0502020204030204" pitchFamily="34" charset="0"/>
              </a:rPr>
              <a:t>onitor </a:t>
            </a:r>
            <a:r>
              <a:rPr lang="id-ID" sz="2500" dirty="0">
                <a:latin typeface="Calibri" panose="020F0502020204030204" pitchFamily="34" charset="0"/>
              </a:rPr>
              <a:t>komputer adalah salah satu jenis soft-copy device, karena keluarannya adalah berupa signal elektronik, dalam hal ini berupa gambar yang tampil di layar monitor. Gambar yang tampil adalah hasil pemrosesan data ataupun informasi masukan. </a:t>
            </a:r>
          </a:p>
        </p:txBody>
      </p:sp>
      <p:pic>
        <p:nvPicPr>
          <p:cNvPr id="8196" name="Picture 4" descr="Hasil gam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847" y="1136808"/>
            <a:ext cx="3348000" cy="2940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230" y="696036"/>
            <a:ext cx="5322627" cy="553998"/>
          </a:xfrm>
          <a:prstGeom prst="rect">
            <a:avLst/>
          </a:prstGeom>
          <a:noFill/>
        </p:spPr>
        <p:txBody>
          <a:bodyPr wrap="square" rtlCol="0">
            <a:spAutoFit/>
          </a:bodyPr>
          <a:lstStyle/>
          <a:p>
            <a:r>
              <a:rPr lang="id-ID" sz="3000" dirty="0" smtClean="0">
                <a:latin typeface="Calibri" panose="020F0502020204030204" pitchFamily="34" charset="0"/>
              </a:rPr>
              <a:t>b. Printer</a:t>
            </a:r>
            <a:endParaRPr lang="id-ID" sz="3000" dirty="0">
              <a:latin typeface="Calibri" panose="020F0502020204030204" pitchFamily="34" charset="0"/>
            </a:endParaRPr>
          </a:p>
        </p:txBody>
      </p:sp>
      <p:sp>
        <p:nvSpPr>
          <p:cNvPr id="3" name="TextBox 2"/>
          <p:cNvSpPr txBox="1"/>
          <p:nvPr/>
        </p:nvSpPr>
        <p:spPr>
          <a:xfrm>
            <a:off x="1037230" y="4012442"/>
            <a:ext cx="10260000" cy="2160000"/>
          </a:xfrm>
          <a:prstGeom prst="rect">
            <a:avLst/>
          </a:prstGeom>
          <a:noFill/>
        </p:spPr>
        <p:txBody>
          <a:bodyPr wrap="square" rtlCol="0">
            <a:spAutoFit/>
          </a:bodyPr>
          <a:lstStyle/>
          <a:p>
            <a:r>
              <a:rPr lang="id-ID" sz="2500" dirty="0">
                <a:latin typeface="Calibri" panose="020F0502020204030204" pitchFamily="34" charset="0"/>
              </a:rPr>
              <a:t>Printer merupakan sebuah perangkat keras yang dihubungkan pada komputer yang berfungsi untuk menghasilan cetakan baik berupa tulisan ataupun gambar dari komputer pada media kertas atau yang sejenisnya. Jenis printer ada tiga macam, yaitu jenis Printer Dot metrix, printer Ink jet, dan printer Laser jet.</a:t>
            </a:r>
          </a:p>
        </p:txBody>
      </p:sp>
      <p:pic>
        <p:nvPicPr>
          <p:cNvPr id="9218"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908" y="973035"/>
            <a:ext cx="3096000" cy="30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7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331" y="586854"/>
            <a:ext cx="6687403" cy="553998"/>
          </a:xfrm>
          <a:prstGeom prst="rect">
            <a:avLst/>
          </a:prstGeom>
          <a:noFill/>
        </p:spPr>
        <p:txBody>
          <a:bodyPr wrap="square" rtlCol="0">
            <a:spAutoFit/>
          </a:bodyPr>
          <a:lstStyle/>
          <a:p>
            <a:r>
              <a:rPr lang="id-ID" sz="3000" dirty="0" smtClean="0">
                <a:latin typeface="Calibri" panose="020F0502020204030204" pitchFamily="34" charset="0"/>
              </a:rPr>
              <a:t>c. Speaker</a:t>
            </a:r>
            <a:endParaRPr lang="id-ID" sz="3000" dirty="0">
              <a:latin typeface="Calibri" panose="020F0502020204030204" pitchFamily="34" charset="0"/>
            </a:endParaRPr>
          </a:p>
        </p:txBody>
      </p:sp>
      <p:sp>
        <p:nvSpPr>
          <p:cNvPr id="3" name="TextBox 2"/>
          <p:cNvSpPr txBox="1"/>
          <p:nvPr/>
        </p:nvSpPr>
        <p:spPr>
          <a:xfrm>
            <a:off x="723331" y="4698000"/>
            <a:ext cx="10260000" cy="2160000"/>
          </a:xfrm>
          <a:prstGeom prst="rect">
            <a:avLst/>
          </a:prstGeom>
          <a:noFill/>
        </p:spPr>
        <p:txBody>
          <a:bodyPr wrap="square" rtlCol="0">
            <a:spAutoFit/>
          </a:bodyPr>
          <a:lstStyle/>
          <a:p>
            <a:r>
              <a:rPr lang="id-ID" sz="2500" dirty="0" smtClean="0">
                <a:latin typeface="Calibri" panose="020F0502020204030204" pitchFamily="34" charset="0"/>
              </a:rPr>
              <a:t>Speaker </a:t>
            </a:r>
            <a:r>
              <a:rPr lang="id-ID" sz="2500" dirty="0">
                <a:latin typeface="Calibri" panose="020F0502020204030204" pitchFamily="34" charset="0"/>
              </a:rPr>
              <a:t>di sini pengertiannya sama dengan speaker pada umumnya, Speaker adalah transduser yang mengubah sinyal elektrik ke frekuensi audio (suara) dengan cara menggetarkan komponennya yang berbentuk selaput.</a:t>
            </a:r>
          </a:p>
          <a:p>
            <a:endParaRPr lang="id-ID" dirty="0"/>
          </a:p>
        </p:txBody>
      </p:sp>
      <p:pic>
        <p:nvPicPr>
          <p:cNvPr id="10242" name="Picture 2" descr="Hasil gamb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0" r="10090" b="9535"/>
          <a:stretch/>
        </p:blipFill>
        <p:spPr bwMode="auto">
          <a:xfrm>
            <a:off x="3909331" y="997936"/>
            <a:ext cx="3888000" cy="3363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1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424" y="2634017"/>
            <a:ext cx="10972800" cy="1015663"/>
          </a:xfrm>
          <a:prstGeom prst="rect">
            <a:avLst/>
          </a:prstGeom>
          <a:noFill/>
        </p:spPr>
        <p:txBody>
          <a:bodyPr wrap="square" rtlCol="0">
            <a:spAutoFit/>
          </a:bodyPr>
          <a:lstStyle/>
          <a:p>
            <a:r>
              <a:rPr lang="id-ID" sz="6000" dirty="0" smtClean="0">
                <a:latin typeface="Calibri" panose="020F0502020204030204" pitchFamily="34" charset="0"/>
              </a:rPr>
              <a:t>3. Periferal ( Unit Tambahan )</a:t>
            </a:r>
            <a:endParaRPr lang="id-ID" sz="6000" dirty="0">
              <a:latin typeface="Calibri" panose="020F0502020204030204" pitchFamily="34" charset="0"/>
            </a:endParaRPr>
          </a:p>
        </p:txBody>
      </p:sp>
    </p:spTree>
    <p:extLst>
      <p:ext uri="{BB962C8B-B14F-4D97-AF65-F5344CB8AC3E}">
        <p14:creationId xmlns:p14="http://schemas.microsoft.com/office/powerpoint/2010/main" val="2242134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651" y="791570"/>
            <a:ext cx="5677468" cy="553998"/>
          </a:xfrm>
          <a:prstGeom prst="rect">
            <a:avLst/>
          </a:prstGeom>
          <a:noFill/>
        </p:spPr>
        <p:txBody>
          <a:bodyPr wrap="square" rtlCol="0">
            <a:spAutoFit/>
          </a:bodyPr>
          <a:lstStyle/>
          <a:p>
            <a:r>
              <a:rPr lang="id-ID" sz="3000" dirty="0" smtClean="0"/>
              <a:t>a. Modem</a:t>
            </a:r>
            <a:endParaRPr lang="id-ID" sz="3000" dirty="0"/>
          </a:p>
        </p:txBody>
      </p:sp>
      <p:sp>
        <p:nvSpPr>
          <p:cNvPr id="3" name="TextBox 2"/>
          <p:cNvSpPr txBox="1"/>
          <p:nvPr/>
        </p:nvSpPr>
        <p:spPr>
          <a:xfrm>
            <a:off x="1214651" y="4230806"/>
            <a:ext cx="10260000" cy="2160000"/>
          </a:xfrm>
          <a:prstGeom prst="rect">
            <a:avLst/>
          </a:prstGeom>
          <a:noFill/>
        </p:spPr>
        <p:txBody>
          <a:bodyPr wrap="square" rtlCol="0">
            <a:spAutoFit/>
          </a:bodyPr>
          <a:lstStyle/>
          <a:p>
            <a:r>
              <a:rPr lang="id-ID" sz="2500" dirty="0">
                <a:latin typeface="Calibri" panose="020F0502020204030204" pitchFamily="34" charset="0"/>
              </a:rPr>
              <a:t>Modem ialah sebuah perangkat keras yang berfungsi untuk komunikasi dua arah yang merubah sinyal digital menjadi sinyal analog atau sebaliknya untuk mengirimkan pesan/data ke alamat yang dituju. Bisa dikatakan juga bahwa modem adalah perantara antara komputer dan jaringan internet. </a:t>
            </a:r>
          </a:p>
        </p:txBody>
      </p:sp>
      <p:pic>
        <p:nvPicPr>
          <p:cNvPr id="13314"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062" y="1345568"/>
            <a:ext cx="4286250" cy="2724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4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979" y="791570"/>
            <a:ext cx="5677469" cy="553998"/>
          </a:xfrm>
          <a:prstGeom prst="rect">
            <a:avLst/>
          </a:prstGeom>
          <a:noFill/>
        </p:spPr>
        <p:txBody>
          <a:bodyPr wrap="square" rtlCol="0">
            <a:spAutoFit/>
          </a:bodyPr>
          <a:lstStyle/>
          <a:p>
            <a:r>
              <a:rPr lang="id-ID" sz="3000" dirty="0" smtClean="0">
                <a:latin typeface="Calibri" panose="020F0502020204030204" pitchFamily="34" charset="0"/>
              </a:rPr>
              <a:t>b. USB Flashdisk</a:t>
            </a:r>
            <a:endParaRPr lang="id-ID" sz="3000" dirty="0">
              <a:latin typeface="Calibri" panose="020F0502020204030204" pitchFamily="34" charset="0"/>
            </a:endParaRPr>
          </a:p>
        </p:txBody>
      </p:sp>
      <p:sp>
        <p:nvSpPr>
          <p:cNvPr id="3" name="TextBox 2"/>
          <p:cNvSpPr txBox="1"/>
          <p:nvPr/>
        </p:nvSpPr>
        <p:spPr>
          <a:xfrm>
            <a:off x="736979" y="3766783"/>
            <a:ext cx="10260000" cy="2400657"/>
          </a:xfrm>
          <a:prstGeom prst="rect">
            <a:avLst/>
          </a:prstGeom>
          <a:noFill/>
        </p:spPr>
        <p:txBody>
          <a:bodyPr wrap="square" rtlCol="0">
            <a:spAutoFit/>
          </a:bodyPr>
          <a:lstStyle/>
          <a:p>
            <a:r>
              <a:rPr lang="id-ID" sz="2500" dirty="0">
                <a:latin typeface="Calibri" panose="020F0502020204030204" pitchFamily="34" charset="0"/>
              </a:rPr>
              <a:t>Flash disk adalah alat penyimpanan data memory kilat yang memiliki alat penghubung </a:t>
            </a:r>
            <a:r>
              <a:rPr lang="id-ID" sz="2500" dirty="0" smtClean="0">
                <a:latin typeface="Calibri" panose="020F0502020204030204" pitchFamily="34" charset="0"/>
              </a:rPr>
              <a:t>USB. </a:t>
            </a:r>
            <a:r>
              <a:rPr lang="id-ID" sz="2500" dirty="0">
                <a:latin typeface="Calibri" panose="020F0502020204030204" pitchFamily="34" charset="0"/>
              </a:rPr>
              <a:t>Penggerak kilat ini biasanya memiliki ukuran yang kecil dan ringan. Flashdisk ini bersifat removable sehingga bisa dicabut dan dipindahkan dari satu komputer ke komputer lain untuk pencopyan dan penyimpanan file. Kapasitas flashdisk juga cukup besar bahkan ada yang mencapai 64 GB untuk ukurannya yang bisa dibilang mini.</a:t>
            </a:r>
          </a:p>
        </p:txBody>
      </p:sp>
      <p:pic>
        <p:nvPicPr>
          <p:cNvPr id="12290" name="Picture 2" descr="https://2.bp.blogspot.com/-k4Lf64eq-WU/V0j0BRyS95I/AAAAAAAAUQA/f3iGqzttC1oeEOplGNW836TqMicPKbyLgCKgB/s640/CARA%2BPILIH%2BFLASHDISK%2BYANG%2BBA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979" y="1192463"/>
            <a:ext cx="3528000" cy="2574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5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56" y="600500"/>
            <a:ext cx="5186150" cy="553998"/>
          </a:xfrm>
          <a:prstGeom prst="rect">
            <a:avLst/>
          </a:prstGeom>
          <a:noFill/>
        </p:spPr>
        <p:txBody>
          <a:bodyPr wrap="square" rtlCol="0">
            <a:spAutoFit/>
          </a:bodyPr>
          <a:lstStyle/>
          <a:p>
            <a:r>
              <a:rPr lang="id-ID" sz="3000" dirty="0" smtClean="0">
                <a:latin typeface="Calibri" panose="020F0502020204030204" pitchFamily="34" charset="0"/>
              </a:rPr>
              <a:t>c. DVD Drive</a:t>
            </a:r>
            <a:endParaRPr lang="id-ID" sz="3000" dirty="0">
              <a:latin typeface="Calibri" panose="020F0502020204030204" pitchFamily="34" charset="0"/>
            </a:endParaRPr>
          </a:p>
        </p:txBody>
      </p:sp>
      <p:sp>
        <p:nvSpPr>
          <p:cNvPr id="3" name="TextBox 2"/>
          <p:cNvSpPr txBox="1"/>
          <p:nvPr/>
        </p:nvSpPr>
        <p:spPr>
          <a:xfrm>
            <a:off x="873456" y="3515361"/>
            <a:ext cx="10645254" cy="2785378"/>
          </a:xfrm>
          <a:prstGeom prst="rect">
            <a:avLst/>
          </a:prstGeom>
          <a:noFill/>
        </p:spPr>
        <p:txBody>
          <a:bodyPr wrap="square" rtlCol="0">
            <a:spAutoFit/>
          </a:bodyPr>
          <a:lstStyle/>
          <a:p>
            <a:r>
              <a:rPr lang="id-ID" sz="2500" dirty="0">
                <a:latin typeface="Calibri" panose="020F0502020204030204" pitchFamily="34" charset="0"/>
              </a:rPr>
              <a:t>Digital Versatile Disc atau DVD adalah perangkat penyimpanan elektronik dengan teknologi optik atau laser untuk menyimpan berbagai jenis data (video, audio, dll). DVD Drive bisa digunakan untuk membaca atau menulis (burning) data dan merupakan pengembangan inovasi dari CD Drive</a:t>
            </a:r>
            <a:r>
              <a:rPr lang="id-ID" sz="2500" dirty="0" smtClean="0">
                <a:latin typeface="Calibri" panose="020F0502020204030204" pitchFamily="34" charset="0"/>
              </a:rPr>
              <a:t>. </a:t>
            </a:r>
            <a:r>
              <a:rPr lang="id-ID" sz="2500" dirty="0">
                <a:latin typeface="Calibri" panose="020F0502020204030204" pitchFamily="34" charset="0"/>
              </a:rPr>
              <a:t>Ukuran hardware ini hampir sama dengan ukuran  CD ROM Drive. Namun memiliki fungsi beda. Secara umum DVD drive adalah hardware komputer yang digunakan untuk mengoperasikan kepingan DVD.</a:t>
            </a:r>
          </a:p>
        </p:txBody>
      </p:sp>
      <p:pic>
        <p:nvPicPr>
          <p:cNvPr id="11266" name="Picture 2" descr="https://1.bp.blogspot.com/-sCzqlt1wJb8/V0kQvCuT74I/AAAAAAAAUSo/Ty8J-SPj29glh3-EDJXxX7airHWaF-L-QCKgB/s1600/dvd%2Bdrive%2Badal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083" y="1100869"/>
            <a:ext cx="3672000" cy="2530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7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7336" y="2278160"/>
            <a:ext cx="7034362" cy="854921"/>
          </a:xfrm>
        </p:spPr>
        <p:txBody>
          <a:bodyPr>
            <a:noAutofit/>
          </a:bodyPr>
          <a:lstStyle/>
          <a:p>
            <a:r>
              <a:rPr lang="id-ID" sz="8000" dirty="0" smtClean="0"/>
              <a:t>HARDWARE</a:t>
            </a:r>
            <a:endParaRPr lang="id-ID" sz="8000" dirty="0"/>
          </a:p>
        </p:txBody>
      </p:sp>
      <p:sp>
        <p:nvSpPr>
          <p:cNvPr id="3" name="Subtitle 2"/>
          <p:cNvSpPr>
            <a:spLocks noGrp="1"/>
          </p:cNvSpPr>
          <p:nvPr>
            <p:ph type="subTitle" idx="1"/>
          </p:nvPr>
        </p:nvSpPr>
        <p:spPr>
          <a:xfrm>
            <a:off x="2467336" y="2936581"/>
            <a:ext cx="7034362" cy="706355"/>
          </a:xfrm>
        </p:spPr>
        <p:txBody>
          <a:bodyPr>
            <a:noAutofit/>
          </a:bodyPr>
          <a:lstStyle/>
          <a:p>
            <a:r>
              <a:rPr lang="id-ID" sz="4000" dirty="0" smtClean="0"/>
              <a:t>Perangkat Keras</a:t>
            </a:r>
            <a:endParaRPr lang="id-ID" sz="4000" dirty="0"/>
          </a:p>
        </p:txBody>
      </p:sp>
    </p:spTree>
    <p:extLst>
      <p:ext uri="{BB962C8B-B14F-4D97-AF65-F5344CB8AC3E}">
        <p14:creationId xmlns:p14="http://schemas.microsoft.com/office/powerpoint/2010/main" val="1981788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752" y="709683"/>
            <a:ext cx="2988860" cy="553998"/>
          </a:xfrm>
          <a:prstGeom prst="rect">
            <a:avLst/>
          </a:prstGeom>
          <a:noFill/>
        </p:spPr>
        <p:txBody>
          <a:bodyPr wrap="square" rtlCol="0">
            <a:spAutoFit/>
          </a:bodyPr>
          <a:lstStyle/>
          <a:p>
            <a:r>
              <a:rPr lang="id-ID" sz="3000" dirty="0" smtClean="0">
                <a:latin typeface="Calibri" panose="020F0502020204030204" pitchFamily="34" charset="0"/>
              </a:rPr>
              <a:t>d. Soundcard</a:t>
            </a:r>
            <a:endParaRPr lang="id-ID" sz="3000" dirty="0">
              <a:latin typeface="Calibri" panose="020F0502020204030204" pitchFamily="34" charset="0"/>
            </a:endParaRPr>
          </a:p>
        </p:txBody>
      </p:sp>
      <p:sp>
        <p:nvSpPr>
          <p:cNvPr id="3" name="TextBox 2"/>
          <p:cNvSpPr txBox="1"/>
          <p:nvPr/>
        </p:nvSpPr>
        <p:spPr>
          <a:xfrm>
            <a:off x="900751" y="4053385"/>
            <a:ext cx="10260000" cy="1631216"/>
          </a:xfrm>
          <a:prstGeom prst="rect">
            <a:avLst/>
          </a:prstGeom>
          <a:noFill/>
        </p:spPr>
        <p:txBody>
          <a:bodyPr wrap="square" rtlCol="0">
            <a:spAutoFit/>
          </a:bodyPr>
          <a:lstStyle/>
          <a:p>
            <a:r>
              <a:rPr lang="id-ID" sz="2500" dirty="0">
                <a:latin typeface="Calibri" panose="020F0502020204030204" pitchFamily="34" charset="0"/>
              </a:rPr>
              <a:t>Sound Card atau kartu suara ialah suatu </a:t>
            </a:r>
            <a:r>
              <a:rPr lang="id-ID" sz="2500" i="1" dirty="0">
                <a:latin typeface="Calibri" panose="020F0502020204030204" pitchFamily="34" charset="0"/>
              </a:rPr>
              <a:t>hardware komputer</a:t>
            </a:r>
            <a:r>
              <a:rPr lang="id-ID" sz="2500" dirty="0">
                <a:latin typeface="Calibri" panose="020F0502020204030204" pitchFamily="34" charset="0"/>
              </a:rPr>
              <a:t> yang berguna untuk mengeluarkan dan merekam audio. Dahulu soundcard hanyalah sebagai pelengkap komputer saja, namun seiring dengan perkembangan, perangkat ini merupakan perangkat wajib yang sudah ada pada banyak komputer. </a:t>
            </a:r>
          </a:p>
        </p:txBody>
      </p:sp>
      <p:pic>
        <p:nvPicPr>
          <p:cNvPr id="14338" name="Picture 2" descr="Hasil gambar untuk sound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662" y="1263681"/>
            <a:ext cx="4762500" cy="2781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7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7666" y="2497541"/>
            <a:ext cx="9075761" cy="1569660"/>
          </a:xfrm>
          <a:prstGeom prst="rect">
            <a:avLst/>
          </a:prstGeom>
          <a:noFill/>
        </p:spPr>
        <p:txBody>
          <a:bodyPr wrap="square" rtlCol="0">
            <a:spAutoFit/>
          </a:bodyPr>
          <a:lstStyle/>
          <a:p>
            <a:r>
              <a:rPr lang="id-ID" sz="9600" dirty="0" smtClean="0">
                <a:latin typeface="Calibri" panose="020F0502020204030204" pitchFamily="34" charset="0"/>
              </a:rPr>
              <a:t>Terima kasih</a:t>
            </a:r>
            <a:endParaRPr lang="id-ID" sz="9600" dirty="0">
              <a:latin typeface="Calibri" panose="020F0502020204030204" pitchFamily="34" charset="0"/>
            </a:endParaRPr>
          </a:p>
        </p:txBody>
      </p:sp>
    </p:spTree>
    <p:extLst>
      <p:ext uri="{BB962C8B-B14F-4D97-AF65-F5344CB8AC3E}">
        <p14:creationId xmlns:p14="http://schemas.microsoft.com/office/powerpoint/2010/main" val="98339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356" y="764275"/>
            <a:ext cx="8065827" cy="707886"/>
          </a:xfrm>
          <a:prstGeom prst="rect">
            <a:avLst/>
          </a:prstGeom>
          <a:noFill/>
        </p:spPr>
        <p:txBody>
          <a:bodyPr wrap="square" rtlCol="0">
            <a:spAutoFit/>
          </a:bodyPr>
          <a:lstStyle/>
          <a:p>
            <a:r>
              <a:rPr lang="id-ID" sz="4000" dirty="0" smtClean="0">
                <a:latin typeface="Calibri" panose="020F0502020204030204" pitchFamily="34" charset="0"/>
              </a:rPr>
              <a:t>Pengertian</a:t>
            </a:r>
            <a:endParaRPr lang="id-ID" sz="4000" dirty="0">
              <a:latin typeface="Calibri" panose="020F0502020204030204" pitchFamily="34" charset="0"/>
            </a:endParaRPr>
          </a:p>
        </p:txBody>
      </p:sp>
      <p:sp>
        <p:nvSpPr>
          <p:cNvPr id="3" name="TextBox 2"/>
          <p:cNvSpPr txBox="1"/>
          <p:nvPr/>
        </p:nvSpPr>
        <p:spPr>
          <a:xfrm>
            <a:off x="1187356" y="1472161"/>
            <a:ext cx="10495128" cy="4247317"/>
          </a:xfrm>
          <a:prstGeom prst="rect">
            <a:avLst/>
          </a:prstGeom>
          <a:noFill/>
        </p:spPr>
        <p:txBody>
          <a:bodyPr wrap="square" rtlCol="0">
            <a:spAutoFit/>
          </a:bodyPr>
          <a:lstStyle/>
          <a:p>
            <a:r>
              <a:rPr lang="id-ID" dirty="0" smtClean="0"/>
              <a:t>	</a:t>
            </a:r>
            <a:r>
              <a:rPr lang="id-ID" sz="2800" dirty="0" smtClean="0">
                <a:latin typeface="Calibri" panose="020F0502020204030204" pitchFamily="34" charset="0"/>
              </a:rPr>
              <a:t>Hardware </a:t>
            </a:r>
            <a:r>
              <a:rPr lang="id-ID" sz="2800" dirty="0">
                <a:latin typeface="Calibri" panose="020F0502020204030204" pitchFamily="34" charset="0"/>
              </a:rPr>
              <a:t>adalah salah satu komponen dari sebuah komputer yang sifat </a:t>
            </a:r>
            <a:r>
              <a:rPr lang="id-ID" sz="2800" dirty="0" smtClean="0">
                <a:latin typeface="Calibri" panose="020F0502020204030204" pitchFamily="34" charset="0"/>
              </a:rPr>
              <a:t>alatnya </a:t>
            </a:r>
            <a:r>
              <a:rPr lang="id-ID" sz="2800" dirty="0">
                <a:latin typeface="Calibri" panose="020F0502020204030204" pitchFamily="34" charset="0"/>
              </a:rPr>
              <a:t>bisa dilihat dan diraba secara langsung atau yang berbentuk nyata, yang berfungsi untuk mendukung proses komputerisasi</a:t>
            </a:r>
            <a:r>
              <a:rPr lang="id-ID" sz="2800" dirty="0" smtClean="0">
                <a:latin typeface="Calibri" panose="020F0502020204030204" pitchFamily="34" charset="0"/>
              </a:rPr>
              <a:t>.</a:t>
            </a:r>
          </a:p>
          <a:p>
            <a:r>
              <a:rPr lang="id-ID" sz="2800" dirty="0" smtClean="0">
                <a:latin typeface="Calibri" panose="020F0502020204030204" pitchFamily="34" charset="0"/>
              </a:rPr>
              <a:t>	</a:t>
            </a:r>
            <a:r>
              <a:rPr lang="id-ID" sz="2800" dirty="0">
                <a:latin typeface="Calibri" panose="020F0502020204030204" pitchFamily="34" charset="0"/>
              </a:rPr>
              <a:t>Hardware dapat bekerja berdasarkan perintah yang telah </a:t>
            </a:r>
            <a:r>
              <a:rPr lang="id-ID" sz="2800" dirty="0" smtClean="0">
                <a:latin typeface="Calibri" panose="020F0502020204030204" pitchFamily="34" charset="0"/>
              </a:rPr>
              <a:t>ditentukan </a:t>
            </a:r>
            <a:r>
              <a:rPr lang="id-ID" sz="2800" dirty="0">
                <a:latin typeface="Calibri" panose="020F0502020204030204" pitchFamily="34" charset="0"/>
              </a:rPr>
              <a:t>padanya, atau yang juga disebut dengan dengan istilah instruction set. Dengan adanya perintah yang dapat dimengerti oleh hardware tersebut, maka hardware tersebut dapat melakukan berbagai kegiatan yang telah ditentukan oleh pemberi </a:t>
            </a:r>
            <a:r>
              <a:rPr lang="id-ID" sz="2800" dirty="0" smtClean="0">
                <a:latin typeface="Calibri" panose="020F0502020204030204" pitchFamily="34" charset="0"/>
              </a:rPr>
              <a:t>perintah.</a:t>
            </a:r>
            <a:endParaRPr lang="id-ID" sz="2800" dirty="0">
              <a:latin typeface="Calibri" panose="020F0502020204030204" pitchFamily="34" charset="0"/>
            </a:endParaRPr>
          </a:p>
          <a:p>
            <a:endParaRPr lang="id-ID" dirty="0"/>
          </a:p>
        </p:txBody>
      </p:sp>
    </p:spTree>
    <p:extLst>
      <p:ext uri="{BB962C8B-B14F-4D97-AF65-F5344CB8AC3E}">
        <p14:creationId xmlns:p14="http://schemas.microsoft.com/office/powerpoint/2010/main" val="311962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775" y="887104"/>
            <a:ext cx="7929349" cy="707886"/>
          </a:xfrm>
          <a:prstGeom prst="rect">
            <a:avLst/>
          </a:prstGeom>
          <a:noFill/>
        </p:spPr>
        <p:txBody>
          <a:bodyPr wrap="square" rtlCol="0">
            <a:spAutoFit/>
          </a:bodyPr>
          <a:lstStyle/>
          <a:p>
            <a:r>
              <a:rPr lang="id-ID" sz="4000" dirty="0" smtClean="0">
                <a:latin typeface="Calibri" panose="020F0502020204030204" pitchFamily="34" charset="0"/>
              </a:rPr>
              <a:t>1. Input Device</a:t>
            </a:r>
            <a:endParaRPr lang="id-ID" sz="4000" dirty="0">
              <a:latin typeface="Calibri" panose="020F0502020204030204" pitchFamily="34" charset="0"/>
            </a:endParaRPr>
          </a:p>
        </p:txBody>
      </p:sp>
      <p:sp>
        <p:nvSpPr>
          <p:cNvPr id="3" name="TextBox 2"/>
          <p:cNvSpPr txBox="1"/>
          <p:nvPr/>
        </p:nvSpPr>
        <p:spPr>
          <a:xfrm>
            <a:off x="1364775" y="1801503"/>
            <a:ext cx="9539785" cy="3539430"/>
          </a:xfrm>
          <a:prstGeom prst="rect">
            <a:avLst/>
          </a:prstGeom>
          <a:noFill/>
        </p:spPr>
        <p:txBody>
          <a:bodyPr wrap="square" rtlCol="0">
            <a:spAutoFit/>
          </a:bodyPr>
          <a:lstStyle/>
          <a:p>
            <a:r>
              <a:rPr lang="id-ID" dirty="0" smtClean="0"/>
              <a:t>	</a:t>
            </a:r>
            <a:r>
              <a:rPr lang="id-ID" sz="2800" dirty="0" smtClean="0">
                <a:latin typeface="Calibri" panose="020F0502020204030204" pitchFamily="34" charset="0"/>
              </a:rPr>
              <a:t>Unit </a:t>
            </a:r>
            <a:r>
              <a:rPr lang="id-ID" sz="2800" dirty="0">
                <a:latin typeface="Calibri" panose="020F0502020204030204" pitchFamily="34" charset="0"/>
              </a:rPr>
              <a:t>ini berfungsi sebagai media untuk memasukkan data dari luar ke dalam suatu memori dan processor untuk diolah guna menghasilkan informasi yang </a:t>
            </a:r>
            <a:r>
              <a:rPr lang="id-ID" sz="2800" dirty="0" smtClean="0">
                <a:latin typeface="Calibri" panose="020F0502020204030204" pitchFamily="34" charset="0"/>
              </a:rPr>
              <a:t>diperlukan. Data </a:t>
            </a:r>
            <a:r>
              <a:rPr lang="id-ID" sz="2800" dirty="0">
                <a:latin typeface="Calibri" panose="020F0502020204030204" pitchFamily="34" charset="0"/>
              </a:rPr>
              <a:t>yang dimasukkan ke dalam sistem komputer dapat berbentuk signal input dan maintenance input. Signal input berbentuk data yang dimasukkan ke dalam sistem komputer, sedangkan maintenance input berbentuk program yang digunakan untuk mengolah data yang </a:t>
            </a:r>
            <a:r>
              <a:rPr lang="id-ID" sz="2800" dirty="0" smtClean="0">
                <a:latin typeface="Calibri" panose="020F0502020204030204" pitchFamily="34" charset="0"/>
              </a:rPr>
              <a:t>dimasukkan.</a:t>
            </a:r>
            <a:endParaRPr lang="id-ID" sz="2800" dirty="0">
              <a:latin typeface="Calibri" panose="020F0502020204030204" pitchFamily="34" charset="0"/>
            </a:endParaRPr>
          </a:p>
        </p:txBody>
      </p:sp>
    </p:spTree>
    <p:extLst>
      <p:ext uri="{BB962C8B-B14F-4D97-AF65-F5344CB8AC3E}">
        <p14:creationId xmlns:p14="http://schemas.microsoft.com/office/powerpoint/2010/main" val="254610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1474" y="709684"/>
            <a:ext cx="2538484" cy="553998"/>
          </a:xfrm>
          <a:prstGeom prst="rect">
            <a:avLst/>
          </a:prstGeom>
          <a:noFill/>
        </p:spPr>
        <p:txBody>
          <a:bodyPr wrap="square" rtlCol="0">
            <a:spAutoFit/>
          </a:bodyPr>
          <a:lstStyle/>
          <a:p>
            <a:r>
              <a:rPr lang="id-ID" sz="3000" dirty="0" smtClean="0">
                <a:latin typeface="Calibri" panose="020F0502020204030204" pitchFamily="34" charset="0"/>
              </a:rPr>
              <a:t>a. Keyboard</a:t>
            </a:r>
            <a:endParaRPr lang="id-ID" sz="3000" dirty="0">
              <a:latin typeface="Calibri" panose="020F0502020204030204" pitchFamily="34" charset="0"/>
            </a:endParaRPr>
          </a:p>
        </p:txBody>
      </p:sp>
      <p:sp>
        <p:nvSpPr>
          <p:cNvPr id="3" name="TextBox 2"/>
          <p:cNvSpPr txBox="1"/>
          <p:nvPr/>
        </p:nvSpPr>
        <p:spPr>
          <a:xfrm>
            <a:off x="1221473" y="3616657"/>
            <a:ext cx="10260000" cy="2160000"/>
          </a:xfrm>
          <a:prstGeom prst="rect">
            <a:avLst/>
          </a:prstGeom>
          <a:noFill/>
        </p:spPr>
        <p:txBody>
          <a:bodyPr wrap="square" rtlCol="0">
            <a:spAutoFit/>
          </a:bodyPr>
          <a:lstStyle/>
          <a:p>
            <a:r>
              <a:rPr lang="id-ID" sz="2500" dirty="0">
                <a:latin typeface="Calibri" panose="020F0502020204030204" pitchFamily="34" charset="0"/>
              </a:rPr>
              <a:t>Keyboard merupakan unit input yang paling penting dalam suatu pengolahan data dengan komputer. Keyboard dapat berfungsi memasukkan huruf, angka, karakter khusus serta sebagai media bagi user (pengguna) untuk melakukan perintah-perintah lainnya yang diperlukan, seperti menyimpan file dan membuka file.</a:t>
            </a:r>
          </a:p>
        </p:txBody>
      </p:sp>
      <p:pic>
        <p:nvPicPr>
          <p:cNvPr id="1026"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16" y="1263684"/>
            <a:ext cx="6228000" cy="2276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651" y="641445"/>
            <a:ext cx="2715905" cy="553998"/>
          </a:xfrm>
          <a:prstGeom prst="rect">
            <a:avLst/>
          </a:prstGeom>
          <a:noFill/>
        </p:spPr>
        <p:txBody>
          <a:bodyPr wrap="square" rtlCol="0">
            <a:spAutoFit/>
          </a:bodyPr>
          <a:lstStyle/>
          <a:p>
            <a:r>
              <a:rPr lang="id-ID" sz="3000" dirty="0" smtClean="0">
                <a:latin typeface="Calibri" panose="020F0502020204030204" pitchFamily="34" charset="0"/>
              </a:rPr>
              <a:t>b. Mouse</a:t>
            </a:r>
            <a:endParaRPr lang="id-ID" sz="3000" dirty="0">
              <a:latin typeface="Calibri" panose="020F0502020204030204" pitchFamily="34" charset="0"/>
            </a:endParaRPr>
          </a:p>
        </p:txBody>
      </p:sp>
      <p:sp>
        <p:nvSpPr>
          <p:cNvPr id="3" name="TextBox 2"/>
          <p:cNvSpPr txBox="1"/>
          <p:nvPr/>
        </p:nvSpPr>
        <p:spPr>
          <a:xfrm>
            <a:off x="1214650" y="3603008"/>
            <a:ext cx="10260000" cy="2160000"/>
          </a:xfrm>
          <a:prstGeom prst="rect">
            <a:avLst/>
          </a:prstGeom>
          <a:noFill/>
        </p:spPr>
        <p:txBody>
          <a:bodyPr wrap="square" rtlCol="0">
            <a:spAutoFit/>
          </a:bodyPr>
          <a:lstStyle/>
          <a:p>
            <a:r>
              <a:rPr lang="id-ID" sz="2500" dirty="0"/>
              <a:t>Fungsi alat ini adalah untuk perpindahan pointer atau kursor secara cepat. Selain itu, dapat sebagai perintah praktis dan cepat dibanding dengan keyboard</a:t>
            </a:r>
            <a:r>
              <a:rPr lang="id-ID" sz="2500" dirty="0" smtClean="0"/>
              <a:t>. </a:t>
            </a:r>
            <a:r>
              <a:rPr lang="id-ID" sz="2500" dirty="0"/>
              <a:t>Sebagian besar mouse terdiri dari tiga tombol, umumnya hanya dua tombol yang digunakan yaitu tombol kiri dan tombol kanan. Saat ini mouse dilengkapi pula dengan tombol penggulung (scroll), dimana letak tombol ini terletak ditengah.</a:t>
            </a:r>
          </a:p>
        </p:txBody>
      </p:sp>
      <p:pic>
        <p:nvPicPr>
          <p:cNvPr id="2050"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150" y="1095878"/>
            <a:ext cx="4104000" cy="2355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9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464024"/>
            <a:ext cx="4844955" cy="553998"/>
          </a:xfrm>
          <a:prstGeom prst="rect">
            <a:avLst/>
          </a:prstGeom>
          <a:noFill/>
        </p:spPr>
        <p:txBody>
          <a:bodyPr wrap="square" rtlCol="0">
            <a:spAutoFit/>
          </a:bodyPr>
          <a:lstStyle/>
          <a:p>
            <a:r>
              <a:rPr lang="id-ID" sz="3000" dirty="0" smtClean="0">
                <a:latin typeface="Calibri" panose="020F0502020204030204" pitchFamily="34" charset="0"/>
              </a:rPr>
              <a:t>c. Touchpad</a:t>
            </a:r>
            <a:endParaRPr lang="id-ID" sz="3000" dirty="0">
              <a:latin typeface="Calibri" panose="020F0502020204030204" pitchFamily="34" charset="0"/>
            </a:endParaRPr>
          </a:p>
        </p:txBody>
      </p:sp>
      <p:sp>
        <p:nvSpPr>
          <p:cNvPr id="3" name="TextBox 2"/>
          <p:cNvSpPr txBox="1"/>
          <p:nvPr/>
        </p:nvSpPr>
        <p:spPr>
          <a:xfrm>
            <a:off x="982639" y="3930555"/>
            <a:ext cx="10260000" cy="2160000"/>
          </a:xfrm>
          <a:prstGeom prst="rect">
            <a:avLst/>
          </a:prstGeom>
          <a:noFill/>
        </p:spPr>
        <p:txBody>
          <a:bodyPr wrap="square" rtlCol="0">
            <a:spAutoFit/>
          </a:bodyPr>
          <a:lstStyle/>
          <a:p>
            <a:r>
              <a:rPr lang="id-ID" sz="2500" dirty="0">
                <a:latin typeface="Calibri" panose="020F0502020204030204" pitchFamily="34" charset="0"/>
              </a:rPr>
              <a:t>Unit masukkan ini biasanya dapat kita temukan pada laptop dan notebook, yaitu dengan menggunakan sentuhan jari. Biasanya unit ini dapat digunakan sebagai pengganti mouse. Selain touchpad adalah model unit masukkan yang sejenis yaitu pointing stick dan trackball.</a:t>
            </a:r>
          </a:p>
        </p:txBody>
      </p:sp>
      <p:pic>
        <p:nvPicPr>
          <p:cNvPr id="3074" name="Picture 2" descr="Hasil gam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915" y="1018022"/>
            <a:ext cx="4284000" cy="2850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7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752" y="614149"/>
            <a:ext cx="4299045" cy="553998"/>
          </a:xfrm>
          <a:prstGeom prst="rect">
            <a:avLst/>
          </a:prstGeom>
          <a:noFill/>
        </p:spPr>
        <p:txBody>
          <a:bodyPr wrap="square" rtlCol="0">
            <a:spAutoFit/>
          </a:bodyPr>
          <a:lstStyle/>
          <a:p>
            <a:r>
              <a:rPr lang="id-ID" sz="3000" dirty="0" smtClean="0">
                <a:latin typeface="Calibri" panose="020F0502020204030204" pitchFamily="34" charset="0"/>
              </a:rPr>
              <a:t>d. Barcode Reader</a:t>
            </a:r>
            <a:endParaRPr lang="id-ID" sz="3000" dirty="0">
              <a:latin typeface="Calibri" panose="020F0502020204030204" pitchFamily="34" charset="0"/>
            </a:endParaRPr>
          </a:p>
        </p:txBody>
      </p:sp>
      <p:sp>
        <p:nvSpPr>
          <p:cNvPr id="4" name="TextBox 3"/>
          <p:cNvSpPr txBox="1"/>
          <p:nvPr/>
        </p:nvSpPr>
        <p:spPr>
          <a:xfrm>
            <a:off x="900752" y="3944203"/>
            <a:ext cx="10260000" cy="2015936"/>
          </a:xfrm>
          <a:prstGeom prst="rect">
            <a:avLst/>
          </a:prstGeom>
          <a:noFill/>
        </p:spPr>
        <p:txBody>
          <a:bodyPr wrap="square" rtlCol="0">
            <a:spAutoFit/>
          </a:bodyPr>
          <a:lstStyle/>
          <a:p>
            <a:r>
              <a:rPr lang="id-ID" sz="2500" dirty="0" smtClean="0">
                <a:latin typeface="Calibri" panose="020F0502020204030204" pitchFamily="34" charset="0"/>
              </a:rPr>
              <a:t>Barcode reader </a:t>
            </a:r>
            <a:r>
              <a:rPr lang="id-ID" sz="2500" dirty="0">
                <a:latin typeface="Calibri" panose="020F0502020204030204" pitchFamily="34" charset="0"/>
              </a:rPr>
              <a:t>termasuk dalam unit masukan (input device). Fungsi alat ini adalah untuk membaca suatu kode yang berbentuk kotak-kotak atau garis-garis tebal vertical yang kemudian diterjemahkan dalam bentuk angka-angka. Kode-kode ini biasanya menempel pada produk-produk makanan, minuman, alat elektronik dan buku. </a:t>
            </a:r>
          </a:p>
        </p:txBody>
      </p:sp>
      <p:pic>
        <p:nvPicPr>
          <p:cNvPr id="4098" name="Picture 2" descr="Hasil gamb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24" t="6038" r="14777" b="4276"/>
          <a:stretch/>
        </p:blipFill>
        <p:spPr bwMode="auto">
          <a:xfrm>
            <a:off x="4694830" y="1218694"/>
            <a:ext cx="1992573" cy="2674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7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162" y="600502"/>
            <a:ext cx="5336275" cy="553998"/>
          </a:xfrm>
          <a:prstGeom prst="rect">
            <a:avLst/>
          </a:prstGeom>
          <a:noFill/>
        </p:spPr>
        <p:txBody>
          <a:bodyPr wrap="square" rtlCol="0">
            <a:spAutoFit/>
          </a:bodyPr>
          <a:lstStyle/>
          <a:p>
            <a:r>
              <a:rPr lang="id-ID" sz="3000" dirty="0" smtClean="0">
                <a:latin typeface="Calibri" panose="020F0502020204030204" pitchFamily="34" charset="0"/>
              </a:rPr>
              <a:t>e. Scanner</a:t>
            </a:r>
            <a:endParaRPr lang="id-ID" sz="3000" dirty="0">
              <a:latin typeface="Calibri" panose="020F0502020204030204" pitchFamily="34" charset="0"/>
            </a:endParaRPr>
          </a:p>
        </p:txBody>
      </p:sp>
      <p:sp>
        <p:nvSpPr>
          <p:cNvPr id="3" name="TextBox 2"/>
          <p:cNvSpPr txBox="1"/>
          <p:nvPr/>
        </p:nvSpPr>
        <p:spPr>
          <a:xfrm>
            <a:off x="846162" y="3343701"/>
            <a:ext cx="10260000" cy="2160000"/>
          </a:xfrm>
          <a:prstGeom prst="rect">
            <a:avLst/>
          </a:prstGeom>
          <a:noFill/>
        </p:spPr>
        <p:txBody>
          <a:bodyPr wrap="square" rtlCol="0">
            <a:spAutoFit/>
          </a:bodyPr>
          <a:lstStyle/>
          <a:p>
            <a:r>
              <a:rPr lang="id-ID" sz="2500" dirty="0">
                <a:latin typeface="Calibri" panose="020F0502020204030204" pitchFamily="34" charset="0"/>
              </a:rPr>
              <a:t>Scanner adalah sebuah alat yang dapat berfungsi untuk meng copy atau menyalin gambar atau teks yang kemudian disimpan ke dalam memori komputer. Fungsi scanner ini mirip seperti mesin fotocopy, perbedaannya adalah mesin fotocopy hasilnya dapat dilihat pada kertas sedangkan scanner hasilnya dapat ditampilkan melalui monitor terlebih dahulu sehingga kita dapat melakukan perbaikan atau modifikasi dan kemudian dapat disimpan kembali baik dalam bentuk file text maupun file gambar.</a:t>
            </a:r>
          </a:p>
        </p:txBody>
      </p:sp>
      <p:pic>
        <p:nvPicPr>
          <p:cNvPr id="5122" name="Picture 2" descr="Hasil gambar untuk scanner"/>
          <p:cNvPicPr>
            <a:picLocks noChangeAspect="1" noChangeArrowheads="1"/>
          </p:cNvPicPr>
          <p:nvPr/>
        </p:nvPicPr>
        <p:blipFill rotWithShape="1">
          <a:blip r:embed="rId2">
            <a:extLst>
              <a:ext uri="{28A0092B-C50C-407E-A947-70E740481C1C}">
                <a14:useLocalDpi xmlns:a14="http://schemas.microsoft.com/office/drawing/2010/main" val="0"/>
              </a:ext>
            </a:extLst>
          </a:blip>
          <a:srcRect t="5240"/>
          <a:stretch/>
        </p:blipFill>
        <p:spPr bwMode="auto">
          <a:xfrm>
            <a:off x="3514299" y="1009934"/>
            <a:ext cx="3384000" cy="2394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63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199</TotalTime>
  <Words>766</Words>
  <Application>Microsoft Office PowerPoint</Application>
  <PresentationFormat>Widescreen</PresentationFormat>
  <Paragraphs>43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Calisto MT</vt:lpstr>
      <vt:lpstr>Trebuchet MS</vt:lpstr>
      <vt:lpstr>Wingdings 2</vt:lpstr>
      <vt:lpstr>Slate</vt:lpstr>
      <vt:lpstr>Kelompok 7</vt:lpstr>
      <vt:lpstr>HARDWARE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dc:title>
  <dc:creator>nining wahyudi</dc:creator>
  <cp:lastModifiedBy>nining wahyudi</cp:lastModifiedBy>
  <cp:revision>22</cp:revision>
  <dcterms:created xsi:type="dcterms:W3CDTF">2016-09-14T06:37:36Z</dcterms:created>
  <dcterms:modified xsi:type="dcterms:W3CDTF">2016-09-19T01:11:39Z</dcterms:modified>
</cp:coreProperties>
</file>